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  <p:sldMasterId id="2147493474" r:id="rId5"/>
    <p:sldMasterId id="2147493457" r:id="rId6"/>
    <p:sldMasterId id="2147493467" r:id="rId7"/>
    <p:sldMasterId id="2147493490" r:id="rId8"/>
    <p:sldMasterId id="2147493486" r:id="rId9"/>
    <p:sldMasterId id="2147493494" r:id="rId10"/>
    <p:sldMasterId id="2147493476" r:id="rId11"/>
  </p:sldMasterIdLst>
  <p:notesMasterIdLst>
    <p:notesMasterId r:id="rId57"/>
  </p:notesMasterIdLst>
  <p:handoutMasterIdLst>
    <p:handoutMasterId r:id="rId58"/>
  </p:handoutMasterIdLst>
  <p:sldIdLst>
    <p:sldId id="256" r:id="rId12"/>
    <p:sldId id="348" r:id="rId13"/>
    <p:sldId id="442" r:id="rId14"/>
    <p:sldId id="274" r:id="rId15"/>
    <p:sldId id="340" r:id="rId16"/>
    <p:sldId id="286" r:id="rId17"/>
    <p:sldId id="729" r:id="rId18"/>
    <p:sldId id="734" r:id="rId19"/>
    <p:sldId id="258" r:id="rId20"/>
    <p:sldId id="706" r:id="rId21"/>
    <p:sldId id="714" r:id="rId22"/>
    <p:sldId id="323" r:id="rId23"/>
    <p:sldId id="618" r:id="rId24"/>
    <p:sldId id="312" r:id="rId25"/>
    <p:sldId id="715" r:id="rId26"/>
    <p:sldId id="516" r:id="rId27"/>
    <p:sldId id="647" r:id="rId28"/>
    <p:sldId id="724" r:id="rId29"/>
    <p:sldId id="322" r:id="rId30"/>
    <p:sldId id="314" r:id="rId31"/>
    <p:sldId id="301" r:id="rId32"/>
    <p:sldId id="716" r:id="rId33"/>
    <p:sldId id="490" r:id="rId34"/>
    <p:sldId id="661" r:id="rId35"/>
    <p:sldId id="725" r:id="rId36"/>
    <p:sldId id="669" r:id="rId37"/>
    <p:sldId id="672" r:id="rId38"/>
    <p:sldId id="721" r:id="rId39"/>
    <p:sldId id="678" r:id="rId40"/>
    <p:sldId id="711" r:id="rId41"/>
    <p:sldId id="514" r:id="rId42"/>
    <p:sldId id="732" r:id="rId43"/>
    <p:sldId id="727" r:id="rId44"/>
    <p:sldId id="364" r:id="rId45"/>
    <p:sldId id="699" r:id="rId46"/>
    <p:sldId id="736" r:id="rId47"/>
    <p:sldId id="620" r:id="rId48"/>
    <p:sldId id="627" r:id="rId49"/>
    <p:sldId id="705" r:id="rId50"/>
    <p:sldId id="621" r:id="rId51"/>
    <p:sldId id="737" r:id="rId52"/>
    <p:sldId id="622" r:id="rId53"/>
    <p:sldId id="664" r:id="rId54"/>
    <p:sldId id="718" r:id="rId55"/>
    <p:sldId id="267" r:id="rId5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ael Wolff" initials="RW" lastIdx="30" clrIdx="0">
    <p:extLst>
      <p:ext uri="{19B8F6BF-5375-455C-9EA6-DF929625EA0E}">
        <p15:presenceInfo xmlns:p15="http://schemas.microsoft.com/office/powerpoint/2012/main" userId="9d7b879638680a34" providerId="Windows Live"/>
      </p:ext>
    </p:extLst>
  </p:cmAuthor>
  <p:cmAuthor id="2" name="Dowling, Rory" initials="DR" lastIdx="4" clrIdx="1">
    <p:extLst>
      <p:ext uri="{19B8F6BF-5375-455C-9EA6-DF929625EA0E}">
        <p15:presenceInfo xmlns:p15="http://schemas.microsoft.com/office/powerpoint/2012/main" userId="Dowling, Ror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BFBFBF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6" autoAdjust="0"/>
    <p:restoredTop sz="71248" autoAdjust="0"/>
  </p:normalViewPr>
  <p:slideViewPr>
    <p:cSldViewPr snapToGrid="0" snapToObjects="1">
      <p:cViewPr varScale="1">
        <p:scale>
          <a:sx n="101" d="100"/>
          <a:sy n="101" d="100"/>
        </p:scale>
        <p:origin x="1272" y="1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commentAuthors" Target="commentAuthor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onyiat\Dropbox%20(DFI)\Salisbury\Contract%20+%20Workplans\Work%20Plan_PreDev_KesslerMill+CivicCenter.2020.02.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olff\Dropbox%20(DFI)\Salisbury\Market%20Analysis\Hospitality\STR%20Report_1194051_SalisburyNCSele_copy.xls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olff\Dropbox%20(DFI)\Salisbury\Market%20Analysis\Office%20Analysis\Salisbury%20Office%20Market%20Analysis_cop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onyia\Dropbox%20(DFI)\Salisbury\Market%20Analysis\Office%20Analysis\Salisbury%20Office%20Market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olff\Dropbox%20(DFI)\Salisbury\Market%20Analysis\Retail%20Analysis\2020.06.22_Salisbury%20Retail%20Market%20Analysis_cop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onyia\Dropbox%20(DFI)\Salisbury\Market%20Analysis\Residential%20Analysis\Salisbury%20Multifamily%20Market%20Analysis%20Updated%205-19-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onyiat\Dropbox%20(DFI)\Salisbury\Market%20Analysis\Hospitality\2020.07.31%20Hospitality%20Market%20Comparis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onyiat\Dropbox%20(DFI)\Salisbury\Market%20Analysis\Hospitality\2020.07.31%20Hospitality%20Market%20Comparis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onyiat\Dropbox%20(DFI)\Salisbury\Market%20Analysis\Hospitality\2020.07.31%20Hospitality%20Market%20Comparis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olff\Dropbox%20(DFI)\Salisbury\Market%20Analysis\Hospitality\STR%20Report_1194051_SalisburyNCSele_copy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'Summary Timeline'!$C$3</c:f>
              <c:strCache>
                <c:ptCount val="1"/>
                <c:pt idx="0">
                  <c:v>Start Date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'Summary Timeline'!$B$4:$B$10</c:f>
              <c:strCache>
                <c:ptCount val="6"/>
                <c:pt idx="0">
                  <c:v>Community Scan</c:v>
                </c:pt>
                <c:pt idx="1">
                  <c:v>Parcel Analysis</c:v>
                </c:pt>
                <c:pt idx="2">
                  <c:v>Market Analysis</c:v>
                </c:pt>
                <c:pt idx="3">
                  <c:v>Site Suitability Analysis</c:v>
                </c:pt>
                <c:pt idx="4">
                  <c:v>Financial Analysis</c:v>
                </c:pt>
                <c:pt idx="5">
                  <c:v>Final Recommendations</c:v>
                </c:pt>
              </c:strCache>
            </c:strRef>
          </c:cat>
          <c:val>
            <c:numRef>
              <c:f>'Summary Timeline'!$C$4:$C$10</c:f>
              <c:numCache>
                <c:formatCode>General</c:formatCode>
                <c:ptCount val="6"/>
                <c:pt idx="0">
                  <c:v>43875</c:v>
                </c:pt>
                <c:pt idx="1">
                  <c:v>43875</c:v>
                </c:pt>
                <c:pt idx="2">
                  <c:v>43917</c:v>
                </c:pt>
                <c:pt idx="3">
                  <c:v>43990</c:v>
                </c:pt>
                <c:pt idx="4">
                  <c:v>44057</c:v>
                </c:pt>
                <c:pt idx="5">
                  <c:v>44095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1C-EB4E-802F-9481C9163A67}"/>
            </c:ext>
          </c:extLst>
        </c:ser>
        <c:ser>
          <c:idx val="1"/>
          <c:order val="1"/>
          <c:tx>
            <c:strRef>
              <c:f>'Summary Timeline'!$D$3</c:f>
              <c:strCache>
                <c:ptCount val="1"/>
                <c:pt idx="0">
                  <c:v>Duration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'Summary Timeline'!$B$4:$B$10</c:f>
              <c:strCache>
                <c:ptCount val="6"/>
                <c:pt idx="0">
                  <c:v>Community Scan</c:v>
                </c:pt>
                <c:pt idx="1">
                  <c:v>Parcel Analysis</c:v>
                </c:pt>
                <c:pt idx="2">
                  <c:v>Market Analysis</c:v>
                </c:pt>
                <c:pt idx="3">
                  <c:v>Site Suitability Analysis</c:v>
                </c:pt>
                <c:pt idx="4">
                  <c:v>Financial Analysis</c:v>
                </c:pt>
                <c:pt idx="5">
                  <c:v>Final Recommendations</c:v>
                </c:pt>
              </c:strCache>
            </c:strRef>
          </c:cat>
          <c:val>
            <c:numRef>
              <c:f>'Summary Timeline'!$D$4:$D$10</c:f>
              <c:numCache>
                <c:formatCode>0</c:formatCode>
                <c:ptCount val="6"/>
                <c:pt idx="0">
                  <c:v>25</c:v>
                </c:pt>
                <c:pt idx="1">
                  <c:v>98</c:v>
                </c:pt>
                <c:pt idx="2">
                  <c:v>159</c:v>
                </c:pt>
                <c:pt idx="3">
                  <c:v>68</c:v>
                </c:pt>
                <c:pt idx="4">
                  <c:v>46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1C-EB4E-802F-9481C9163A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93296783"/>
        <c:axId val="1692692863"/>
      </c:barChart>
      <c:catAx>
        <c:axId val="99329678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2692863"/>
        <c:crosses val="autoZero"/>
        <c:auto val="1"/>
        <c:lblAlgn val="ctr"/>
        <c:lblOffset val="100"/>
        <c:noMultiLvlLbl val="0"/>
      </c:catAx>
      <c:valAx>
        <c:axId val="1692692863"/>
        <c:scaling>
          <c:orientation val="minMax"/>
          <c:max val="44195"/>
          <c:min val="43862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d\-mmm;@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296783"/>
        <c:crosses val="autoZero"/>
        <c:crossBetween val="between"/>
        <c:majorUnit val="3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92-4B25-8C7A-AE8EDDF8F3F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A92-4B25-8C7A-AE8EDDF8F3FF}"/>
              </c:ext>
            </c:extLst>
          </c:dPt>
          <c:cat>
            <c:strRef>
              <c:f>'7) Day of Week'!$M$13:$S$13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'7) Day of Week'!$M$14:$S$14</c:f>
              <c:numCache>
                <c:formatCode>0%</c:formatCode>
                <c:ptCount val="7"/>
                <c:pt idx="0">
                  <c:v>0.47691529407752598</c:v>
                </c:pt>
                <c:pt idx="1">
                  <c:v>0.72622556454197795</c:v>
                </c:pt>
                <c:pt idx="2">
                  <c:v>0.79880121866350995</c:v>
                </c:pt>
                <c:pt idx="3">
                  <c:v>0.79618414655574599</c:v>
                </c:pt>
                <c:pt idx="4">
                  <c:v>0.67291986756055699</c:v>
                </c:pt>
                <c:pt idx="5">
                  <c:v>0.72413642446934501</c:v>
                </c:pt>
                <c:pt idx="6">
                  <c:v>0.73469349707235199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92-4B25-8C7A-AE8EDDF8F3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83407"/>
        <c:axId val="1932937039"/>
      </c:barChart>
      <c:catAx>
        <c:axId val="2683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2937039"/>
        <c:crosses val="autoZero"/>
        <c:auto val="1"/>
        <c:lblAlgn val="ctr"/>
        <c:lblOffset val="100"/>
        <c:noMultiLvlLbl val="0"/>
      </c:catAx>
      <c:valAx>
        <c:axId val="1932937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83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v>Deliveries SF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Summary!$A$58:$A$78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 YTD</c:v>
                </c:pt>
              </c:strCache>
              <c:extLst/>
            </c:strRef>
          </c:cat>
          <c:val>
            <c:numRef>
              <c:f>Summary!$E$58:$E$78</c:f>
              <c:numCache>
                <c:formatCode>_(* #,##0_);_(* \(#,##0\);_(* "-"??_);_(@_)</c:formatCode>
                <c:ptCount val="11"/>
                <c:pt idx="0">
                  <c:v>7427</c:v>
                </c:pt>
                <c:pt idx="1">
                  <c:v>0</c:v>
                </c:pt>
                <c:pt idx="2">
                  <c:v>15305</c:v>
                </c:pt>
                <c:pt idx="3">
                  <c:v>0</c:v>
                </c:pt>
                <c:pt idx="4">
                  <c:v>41800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4346</c:v>
                </c:pt>
                <c:pt idx="9">
                  <c:v>0</c:v>
                </c:pt>
                <c:pt idx="10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09C-482D-A2C8-EE7A6E0B2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6555344"/>
        <c:axId val="935406464"/>
      </c:barChart>
      <c:lineChart>
        <c:grouping val="standard"/>
        <c:varyColors val="0"/>
        <c:ser>
          <c:idx val="0"/>
          <c:order val="0"/>
          <c:tx>
            <c:v>Vacancy %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Summary!$A$58:$A$78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 YTD</c:v>
                </c:pt>
              </c:strCache>
              <c:extLst/>
            </c:strRef>
          </c:cat>
          <c:val>
            <c:numRef>
              <c:f>Summary!$B$58:$B$78</c:f>
              <c:numCache>
                <c:formatCode>0%</c:formatCode>
                <c:ptCount val="11"/>
                <c:pt idx="0">
                  <c:v>0.159</c:v>
                </c:pt>
                <c:pt idx="1">
                  <c:v>0.17299999999999999</c:v>
                </c:pt>
                <c:pt idx="2">
                  <c:v>0.13600000000000001</c:v>
                </c:pt>
                <c:pt idx="3">
                  <c:v>0.113</c:v>
                </c:pt>
                <c:pt idx="4">
                  <c:v>0.114</c:v>
                </c:pt>
                <c:pt idx="5">
                  <c:v>0.112</c:v>
                </c:pt>
                <c:pt idx="6">
                  <c:v>5.0999999999999997E-2</c:v>
                </c:pt>
                <c:pt idx="7">
                  <c:v>4.4999999999999998E-2</c:v>
                </c:pt>
                <c:pt idx="8">
                  <c:v>3.2000000000000001E-2</c:v>
                </c:pt>
                <c:pt idx="9">
                  <c:v>2.1999999999999999E-2</c:v>
                </c:pt>
                <c:pt idx="10">
                  <c:v>2.5999999999999999E-2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909C-482D-A2C8-EE7A6E0B2F32}"/>
            </c:ext>
          </c:extLst>
        </c:ser>
        <c:ser>
          <c:idx val="1"/>
          <c:order val="1"/>
          <c:tx>
            <c:v>Stabilized Vacancy %</c:v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Summary!$A$58:$A$78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 YTD</c:v>
                </c:pt>
              </c:strCache>
              <c:extLst/>
            </c:strRef>
          </c:cat>
          <c:val>
            <c:numRef>
              <c:f>Summary!$D$58:$D$78</c:f>
              <c:numCache>
                <c:formatCode>0%</c:formatCode>
                <c:ptCount val="11"/>
                <c:pt idx="0">
                  <c:v>7.0000000000000007E-2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7.0000000000000007E-2</c:v>
                </c:pt>
                <c:pt idx="5">
                  <c:v>7.0000000000000007E-2</c:v>
                </c:pt>
                <c:pt idx="6">
                  <c:v>7.0000000000000007E-2</c:v>
                </c:pt>
                <c:pt idx="7">
                  <c:v>7.0000000000000007E-2</c:v>
                </c:pt>
                <c:pt idx="8">
                  <c:v>7.0000000000000007E-2</c:v>
                </c:pt>
                <c:pt idx="9">
                  <c:v>7.0000000000000007E-2</c:v>
                </c:pt>
                <c:pt idx="10">
                  <c:v>7.0000000000000007E-2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909C-482D-A2C8-EE7A6E0B2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4674000"/>
        <c:axId val="935419776"/>
      </c:lineChart>
      <c:catAx>
        <c:axId val="94467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419776"/>
        <c:crosses val="autoZero"/>
        <c:auto val="1"/>
        <c:lblAlgn val="ctr"/>
        <c:lblOffset val="100"/>
        <c:noMultiLvlLbl val="0"/>
      </c:catAx>
      <c:valAx>
        <c:axId val="935419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4674000"/>
        <c:crosses val="autoZero"/>
        <c:crossBetween val="between"/>
      </c:valAx>
      <c:valAx>
        <c:axId val="935406464"/>
        <c:scaling>
          <c:orientation val="minMax"/>
        </c:scaling>
        <c:delete val="0"/>
        <c:axPos val="r"/>
        <c:numFmt formatCode="_(* #,##0_);_(* \(#,##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6555344"/>
        <c:crosses val="max"/>
        <c:crossBetween val="between"/>
      </c:valAx>
      <c:catAx>
        <c:axId val="916555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354064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Class</a:t>
            </a:r>
            <a:r>
              <a:rPr lang="en-US" baseline="0"/>
              <a:t> B Office Inventory - Vacancy &amp; Gross Rent</a:t>
            </a:r>
            <a:br>
              <a:rPr lang="en-US" baseline="0"/>
            </a:br>
            <a:r>
              <a:rPr lang="en-US" sz="1200" baseline="0"/>
              <a:t>Rowan County, NC</a:t>
            </a:r>
            <a:endParaRPr lang="en-US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Occupied SF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Summary!$A$27:$A$37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 YTD</c:v>
                </c:pt>
              </c:strCache>
            </c:strRef>
          </c:cat>
          <c:val>
            <c:numRef>
              <c:f>Summary!$F$27:$F$37</c:f>
              <c:numCache>
                <c:formatCode>#,##0_);[Red]\(#,##0\)</c:formatCode>
                <c:ptCount val="11"/>
                <c:pt idx="0">
                  <c:v>701863</c:v>
                </c:pt>
                <c:pt idx="1">
                  <c:v>690014</c:v>
                </c:pt>
                <c:pt idx="2">
                  <c:v>734039</c:v>
                </c:pt>
                <c:pt idx="3">
                  <c:v>753459</c:v>
                </c:pt>
                <c:pt idx="4">
                  <c:v>789889</c:v>
                </c:pt>
                <c:pt idx="5">
                  <c:v>791791</c:v>
                </c:pt>
                <c:pt idx="6">
                  <c:v>846274</c:v>
                </c:pt>
                <c:pt idx="7">
                  <c:v>851795</c:v>
                </c:pt>
                <c:pt idx="8">
                  <c:v>867363</c:v>
                </c:pt>
                <c:pt idx="9">
                  <c:v>876323</c:v>
                </c:pt>
                <c:pt idx="10">
                  <c:v>873052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13-764F-BDF6-C2B9AE885CD1}"/>
            </c:ext>
          </c:extLst>
        </c:ser>
        <c:ser>
          <c:idx val="1"/>
          <c:order val="1"/>
          <c:tx>
            <c:v>Vacant SF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Summary!$A$27:$A$37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 YTD</c:v>
                </c:pt>
              </c:strCache>
            </c:strRef>
          </c:cat>
          <c:val>
            <c:numRef>
              <c:f>Summary!$G$27:$G$37</c:f>
              <c:numCache>
                <c:formatCode>#,##0_);[Red]\(#,##0\)</c:formatCode>
                <c:ptCount val="11"/>
                <c:pt idx="0">
                  <c:v>132710</c:v>
                </c:pt>
                <c:pt idx="1">
                  <c:v>144559</c:v>
                </c:pt>
                <c:pt idx="2">
                  <c:v>115839</c:v>
                </c:pt>
                <c:pt idx="3">
                  <c:v>96419</c:v>
                </c:pt>
                <c:pt idx="4">
                  <c:v>101789</c:v>
                </c:pt>
                <c:pt idx="5">
                  <c:v>99887</c:v>
                </c:pt>
                <c:pt idx="6">
                  <c:v>45404</c:v>
                </c:pt>
                <c:pt idx="7">
                  <c:v>39883</c:v>
                </c:pt>
                <c:pt idx="8">
                  <c:v>28661</c:v>
                </c:pt>
                <c:pt idx="9">
                  <c:v>19701</c:v>
                </c:pt>
                <c:pt idx="10">
                  <c:v>22972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13-764F-BDF6-C2B9AE885C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114112016"/>
        <c:axId val="935424352"/>
      </c:barChart>
      <c:lineChart>
        <c:grouping val="standard"/>
        <c:varyColors val="0"/>
        <c:ser>
          <c:idx val="2"/>
          <c:order val="2"/>
          <c:tx>
            <c:v>Gross Rent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Summary!$A$17:$A$37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 YTD</c:v>
                </c:pt>
              </c:strCache>
            </c:strRef>
          </c:cat>
          <c:val>
            <c:numRef>
              <c:f>Summary!$H$27:$H$37</c:f>
              <c:numCache>
                <c:formatCode>_("$"* #,##0.00_);_("$"* \(#,##0.00\);_("$"* "-"??_);_(@_)</c:formatCode>
                <c:ptCount val="11"/>
                <c:pt idx="0">
                  <c:v>18.579999999999998</c:v>
                </c:pt>
                <c:pt idx="1">
                  <c:v>13.81</c:v>
                </c:pt>
                <c:pt idx="2">
                  <c:v>12.53</c:v>
                </c:pt>
                <c:pt idx="3">
                  <c:v>13.95</c:v>
                </c:pt>
                <c:pt idx="4">
                  <c:v>17.86</c:v>
                </c:pt>
                <c:pt idx="5">
                  <c:v>16.809999999999999</c:v>
                </c:pt>
                <c:pt idx="6">
                  <c:v>17.72</c:v>
                </c:pt>
                <c:pt idx="7">
                  <c:v>15.73</c:v>
                </c:pt>
                <c:pt idx="8">
                  <c:v>14.3</c:v>
                </c:pt>
                <c:pt idx="9">
                  <c:v>13.73</c:v>
                </c:pt>
                <c:pt idx="10">
                  <c:v>15.21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13-764F-BDF6-C2B9AE885C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5854368"/>
        <c:axId val="935430592"/>
      </c:lineChart>
      <c:catAx>
        <c:axId val="111411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424352"/>
        <c:crosses val="autoZero"/>
        <c:auto val="1"/>
        <c:lblAlgn val="ctr"/>
        <c:lblOffset val="100"/>
        <c:noMultiLvlLbl val="0"/>
      </c:catAx>
      <c:valAx>
        <c:axId val="93542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4112016"/>
        <c:crosses val="autoZero"/>
        <c:crossBetween val="between"/>
      </c:valAx>
      <c:valAx>
        <c:axId val="935430592"/>
        <c:scaling>
          <c:orientation val="minMax"/>
          <c:max val="25"/>
        </c:scaling>
        <c:delete val="0"/>
        <c:axPos val="r"/>
        <c:numFmt formatCode="_(&quot;$&quot;* #,##0.00_);_(&quot;$&quot;* \(#,##0.00\);_(&quot;$&quot;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5854368"/>
        <c:crosses val="max"/>
        <c:crossBetween val="between"/>
        <c:majorUnit val="5"/>
      </c:valAx>
      <c:catAx>
        <c:axId val="1115854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354305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'Summary Sheet'!$B$15</c:f>
              <c:strCache>
                <c:ptCount val="1"/>
                <c:pt idx="0">
                  <c:v>Occupied SF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'Summary Sheet'!$A$16:$A$30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 YTD</c:v>
                </c:pt>
              </c:strCache>
              <c:extLst/>
            </c:strRef>
          </c:cat>
          <c:val>
            <c:numRef>
              <c:f>'Summary Sheet'!$B$16:$B$30</c:f>
              <c:numCache>
                <c:formatCode>#,##0_);[Red]\(#,##0\)</c:formatCode>
                <c:ptCount val="11"/>
                <c:pt idx="0">
                  <c:v>2409344</c:v>
                </c:pt>
                <c:pt idx="1">
                  <c:v>2422119</c:v>
                </c:pt>
                <c:pt idx="2">
                  <c:v>2436832</c:v>
                </c:pt>
                <c:pt idx="3">
                  <c:v>2595238</c:v>
                </c:pt>
                <c:pt idx="4">
                  <c:v>2638255</c:v>
                </c:pt>
                <c:pt idx="5">
                  <c:v>2666955</c:v>
                </c:pt>
                <c:pt idx="6">
                  <c:v>2750497</c:v>
                </c:pt>
                <c:pt idx="7">
                  <c:v>2828341</c:v>
                </c:pt>
                <c:pt idx="8">
                  <c:v>2844288</c:v>
                </c:pt>
                <c:pt idx="9">
                  <c:v>2857096</c:v>
                </c:pt>
                <c:pt idx="10">
                  <c:v>2936025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358-4144-9485-FC8CCDFEED13}"/>
            </c:ext>
          </c:extLst>
        </c:ser>
        <c:ser>
          <c:idx val="1"/>
          <c:order val="1"/>
          <c:tx>
            <c:strRef>
              <c:f>'Summary Sheet'!$D$15</c:f>
              <c:strCache>
                <c:ptCount val="1"/>
                <c:pt idx="0">
                  <c:v>Total Vacant SF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'Summary Sheet'!$A$16:$A$30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 YTD</c:v>
                </c:pt>
              </c:strCache>
              <c:extLst/>
            </c:strRef>
          </c:cat>
          <c:val>
            <c:numRef>
              <c:f>'Summary Sheet'!$D$16:$D$30</c:f>
              <c:numCache>
                <c:formatCode>#,##0_);[Red]\(#,##0\)</c:formatCode>
                <c:ptCount val="11"/>
                <c:pt idx="0">
                  <c:v>227092</c:v>
                </c:pt>
                <c:pt idx="1">
                  <c:v>218592</c:v>
                </c:pt>
                <c:pt idx="2">
                  <c:v>222359</c:v>
                </c:pt>
                <c:pt idx="3">
                  <c:v>183549</c:v>
                </c:pt>
                <c:pt idx="4">
                  <c:v>151852</c:v>
                </c:pt>
                <c:pt idx="5">
                  <c:v>123152</c:v>
                </c:pt>
                <c:pt idx="6">
                  <c:v>82726</c:v>
                </c:pt>
                <c:pt idx="7">
                  <c:v>74341</c:v>
                </c:pt>
                <c:pt idx="8">
                  <c:v>84094</c:v>
                </c:pt>
                <c:pt idx="9">
                  <c:v>83026</c:v>
                </c:pt>
                <c:pt idx="10">
                  <c:v>81797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358-4144-9485-FC8CCDFEED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953287184"/>
        <c:axId val="1114949792"/>
      </c:barChart>
      <c:lineChart>
        <c:grouping val="standard"/>
        <c:varyColors val="0"/>
        <c:ser>
          <c:idx val="2"/>
          <c:order val="2"/>
          <c:tx>
            <c:strRef>
              <c:f>'Summary Sheet'!$H$15</c:f>
              <c:strCache>
                <c:ptCount val="1"/>
                <c:pt idx="0">
                  <c:v>NNN Rent PSF (Overall)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Lit>
              <c:ptCount val="11"/>
              <c:pt idx="0">
                <c:v>5</c:v>
              </c:pt>
              <c:pt idx="1">
                <c:v>6</c:v>
              </c:pt>
              <c:pt idx="2">
                <c:v>7</c:v>
              </c:pt>
              <c:pt idx="3">
                <c:v>8</c:v>
              </c:pt>
              <c:pt idx="4">
                <c:v>9</c:v>
              </c:pt>
              <c:pt idx="5">
                <c:v>10</c:v>
              </c:pt>
              <c:pt idx="6">
                <c:v>11</c:v>
              </c:pt>
              <c:pt idx="7">
                <c:v>12</c:v>
              </c:pt>
              <c:pt idx="8">
                <c:v>13</c:v>
              </c:pt>
              <c:pt idx="9">
                <c:v>14</c:v>
              </c:pt>
              <c:pt idx="10">
                <c:v>15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'Summary Sheet'!$H$16:$H$30</c:f>
              <c:numCache>
                <c:formatCode>_("$"* #,##0.00_);_("$"* \(#,##0.00\);_("$"* "-"??_);_(@_)</c:formatCode>
                <c:ptCount val="11"/>
                <c:pt idx="0">
                  <c:v>10.79</c:v>
                </c:pt>
                <c:pt idx="1">
                  <c:v>12.74</c:v>
                </c:pt>
                <c:pt idx="2">
                  <c:v>12.13</c:v>
                </c:pt>
                <c:pt idx="3">
                  <c:v>12.1</c:v>
                </c:pt>
                <c:pt idx="4">
                  <c:v>10.07</c:v>
                </c:pt>
                <c:pt idx="5">
                  <c:v>10</c:v>
                </c:pt>
                <c:pt idx="6">
                  <c:v>11.17</c:v>
                </c:pt>
                <c:pt idx="7">
                  <c:v>10.119999999999999</c:v>
                </c:pt>
                <c:pt idx="8">
                  <c:v>10.210000000000001</c:v>
                </c:pt>
                <c:pt idx="9">
                  <c:v>14.69</c:v>
                </c:pt>
                <c:pt idx="10">
                  <c:v>14.71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E358-4144-9485-FC8CCDFEED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0080960"/>
        <c:axId val="1114949376"/>
      </c:lineChart>
      <c:catAx>
        <c:axId val="95328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4949792"/>
        <c:crosses val="autoZero"/>
        <c:auto val="1"/>
        <c:lblAlgn val="ctr"/>
        <c:lblOffset val="100"/>
        <c:noMultiLvlLbl val="0"/>
      </c:catAx>
      <c:valAx>
        <c:axId val="111494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3287184"/>
        <c:crosses val="autoZero"/>
        <c:crossBetween val="between"/>
      </c:valAx>
      <c:valAx>
        <c:axId val="1114949376"/>
        <c:scaling>
          <c:orientation val="minMax"/>
        </c:scaling>
        <c:delete val="0"/>
        <c:axPos val="r"/>
        <c:numFmt formatCode="_(&quot;$&quot;* #,##0.00_);_(&quot;$&quot;* \(#,##0.00\);_(&quot;$&quot;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0080960"/>
        <c:crosses val="max"/>
        <c:crossBetween val="between"/>
      </c:valAx>
      <c:catAx>
        <c:axId val="1120080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4949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Summary!$I$15</c:f>
              <c:strCache>
                <c:ptCount val="1"/>
                <c:pt idx="0">
                  <c:v>Deliveries (Units)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Summary!$A$26:$A$36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 YTD</c:v>
                </c:pt>
              </c:strCache>
            </c:strRef>
          </c:cat>
          <c:val>
            <c:numRef>
              <c:f>Summary!$I$26:$I$35</c:f>
              <c:numCache>
                <c:formatCode>General</c:formatCode>
                <c:ptCount val="10"/>
                <c:pt idx="6" formatCode="#,##0_);[Red]\(#,##0\)">
                  <c:v>90</c:v>
                </c:pt>
                <c:pt idx="9" formatCode="#,##0_);[Red]\(#,##0\)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FA-7E4E-AB5C-F3932A485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78033440"/>
        <c:axId val="1029608768"/>
      </c:barChart>
      <c:lineChart>
        <c:grouping val="standard"/>
        <c:varyColors val="0"/>
        <c:ser>
          <c:idx val="0"/>
          <c:order val="0"/>
          <c:tx>
            <c:strRef>
              <c:f>Summary!$E$15</c:f>
              <c:strCache>
                <c:ptCount val="1"/>
                <c:pt idx="0">
                  <c:v>Vacancy Rate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Summary!$A$26:$A$35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strCache>
            </c:strRef>
          </c:cat>
          <c:val>
            <c:numRef>
              <c:f>Summary!$E$26:$E$35</c:f>
              <c:numCache>
                <c:formatCode>0%</c:formatCode>
                <c:ptCount val="10"/>
                <c:pt idx="0">
                  <c:v>0.125</c:v>
                </c:pt>
                <c:pt idx="1">
                  <c:v>0.122</c:v>
                </c:pt>
                <c:pt idx="2">
                  <c:v>9.9000000000000005E-2</c:v>
                </c:pt>
                <c:pt idx="3">
                  <c:v>7.5999999999999998E-2</c:v>
                </c:pt>
                <c:pt idx="4">
                  <c:v>8.7999999999999995E-2</c:v>
                </c:pt>
                <c:pt idx="5">
                  <c:v>4.4999999999999998E-2</c:v>
                </c:pt>
                <c:pt idx="6">
                  <c:v>5.3999999999999999E-2</c:v>
                </c:pt>
                <c:pt idx="7">
                  <c:v>6.5000000000000002E-2</c:v>
                </c:pt>
                <c:pt idx="8">
                  <c:v>6.9000000000000006E-2</c:v>
                </c:pt>
                <c:pt idx="9">
                  <c:v>4.9000000000000002E-2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9FA-7E4E-AB5C-F3932A485516}"/>
            </c:ext>
          </c:extLst>
        </c:ser>
        <c:ser>
          <c:idx val="1"/>
          <c:order val="1"/>
          <c:tx>
            <c:strRef>
              <c:f>Summary!$H$15</c:f>
              <c:strCache>
                <c:ptCount val="1"/>
                <c:pt idx="0">
                  <c:v>Stabilized Vacancy (Assumed)</c:v>
                </c:pt>
              </c:strCache>
            </c:strRef>
          </c:tx>
          <c:spPr>
            <a:ln w="28575" cap="rnd">
              <a:solidFill>
                <a:schemeClr val="tx2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Summary!$A$26:$A$35</c:f>
              <c:strCach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strCache>
            </c:strRef>
          </c:cat>
          <c:val>
            <c:numRef>
              <c:f>Summary!$H$26:$H$35</c:f>
              <c:numCache>
                <c:formatCode>0%</c:formatCode>
                <c:ptCount val="10"/>
                <c:pt idx="0">
                  <c:v>7.0000000000000007E-2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7.0000000000000007E-2</c:v>
                </c:pt>
                <c:pt idx="5">
                  <c:v>7.0000000000000007E-2</c:v>
                </c:pt>
                <c:pt idx="6">
                  <c:v>7.0000000000000007E-2</c:v>
                </c:pt>
                <c:pt idx="7">
                  <c:v>7.0000000000000007E-2</c:v>
                </c:pt>
                <c:pt idx="8">
                  <c:v>7.0000000000000007E-2</c:v>
                </c:pt>
                <c:pt idx="9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9FA-7E4E-AB5C-F3932A485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4449904"/>
        <c:axId val="1029611264"/>
      </c:lineChart>
      <c:catAx>
        <c:axId val="94444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9611264"/>
        <c:crosses val="autoZero"/>
        <c:auto val="1"/>
        <c:lblAlgn val="ctr"/>
        <c:lblOffset val="100"/>
        <c:noMultiLvlLbl val="0"/>
      </c:catAx>
      <c:valAx>
        <c:axId val="1029611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4449904"/>
        <c:crosses val="autoZero"/>
        <c:crossBetween val="between"/>
      </c:valAx>
      <c:valAx>
        <c:axId val="102960876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8033440"/>
        <c:crosses val="max"/>
        <c:crossBetween val="between"/>
      </c:valAx>
      <c:catAx>
        <c:axId val="1078033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296087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Occupancy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North Carolina</c:v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numRef>
              <c:f>Sheet1!$A$8:$A$15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Sheet1!$B$8:$B$15</c:f>
              <c:numCache>
                <c:formatCode>0.0%</c:formatCode>
                <c:ptCount val="6"/>
                <c:pt idx="0">
                  <c:v>0.61099999999999999</c:v>
                </c:pt>
                <c:pt idx="1">
                  <c:v>0.629</c:v>
                </c:pt>
                <c:pt idx="2">
                  <c:v>0.64900000000000002</c:v>
                </c:pt>
                <c:pt idx="3">
                  <c:v>0.63400000000000001</c:v>
                </c:pt>
                <c:pt idx="4">
                  <c:v>0.64900000000000002</c:v>
                </c:pt>
                <c:pt idx="5">
                  <c:v>0.65600000000000003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72-0A44-89F4-366CE03A4C2C}"/>
            </c:ext>
          </c:extLst>
        </c:ser>
        <c:ser>
          <c:idx val="1"/>
          <c:order val="1"/>
          <c:tx>
            <c:v>Salisbury</c:v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Sheet1!$A$8:$A$15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Sheet1!$E$8:$E$15</c:f>
              <c:numCache>
                <c:formatCode>0.0%</c:formatCode>
                <c:ptCount val="6"/>
                <c:pt idx="0">
                  <c:v>0.71399999999999997</c:v>
                </c:pt>
                <c:pt idx="1">
                  <c:v>0.76700000000000002</c:v>
                </c:pt>
                <c:pt idx="2">
                  <c:v>0.76100000000000001</c:v>
                </c:pt>
                <c:pt idx="3">
                  <c:v>0.70199999999999996</c:v>
                </c:pt>
                <c:pt idx="4">
                  <c:v>0.75900000000000001</c:v>
                </c:pt>
                <c:pt idx="5">
                  <c:v>0.74099999999999999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72-0A44-89F4-366CE03A4C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7966304"/>
        <c:axId val="98713700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v>NC ADR</c:v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Sheet1!$A$8:$A$15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Sheet1!$C$8:$C$15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6"/>
                      <c:pt idx="0">
                        <c:v>90.32</c:v>
                      </c:pt>
                      <c:pt idx="1">
                        <c:v>95.3</c:v>
                      </c:pt>
                      <c:pt idx="2">
                        <c:v>98.88</c:v>
                      </c:pt>
                      <c:pt idx="3">
                        <c:v>102.47</c:v>
                      </c:pt>
                      <c:pt idx="4">
                        <c:v>105.24</c:v>
                      </c:pt>
                      <c:pt idx="5">
                        <c:v>107.38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E572-0A44-89F4-366CE03A4C2C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v>Salisbury ADR</c:v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Sheet1!$A$8:$A$15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Sheet1!$F$8:$F$15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6"/>
                      <c:pt idx="0">
                        <c:v>99.35</c:v>
                      </c:pt>
                      <c:pt idx="1">
                        <c:v>110.68</c:v>
                      </c:pt>
                      <c:pt idx="2">
                        <c:v>113.71</c:v>
                      </c:pt>
                      <c:pt idx="3">
                        <c:v>106.78</c:v>
                      </c:pt>
                      <c:pt idx="4">
                        <c:v>105.9</c:v>
                      </c:pt>
                      <c:pt idx="5">
                        <c:v>107.63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572-0A44-89F4-366CE03A4C2C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v>NC RevPAR</c:v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Sheet1!$A$8:$A$15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Sheet1!$D$8:$D$15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6"/>
                      <c:pt idx="0">
                        <c:v>55.51</c:v>
                      </c:pt>
                      <c:pt idx="1">
                        <c:v>59.93</c:v>
                      </c:pt>
                      <c:pt idx="2">
                        <c:v>64.47</c:v>
                      </c:pt>
                      <c:pt idx="3">
                        <c:v>64.95</c:v>
                      </c:pt>
                      <c:pt idx="4">
                        <c:v>68.31</c:v>
                      </c:pt>
                      <c:pt idx="5">
                        <c:v>70.45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572-0A44-89F4-366CE03A4C2C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v>Salisbury RevPAR</c:v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Sheet1!$A$8:$A$15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Sheet1!$G$8:$G$15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6"/>
                      <c:pt idx="0">
                        <c:v>70.97</c:v>
                      </c:pt>
                      <c:pt idx="1">
                        <c:v>84.91</c:v>
                      </c:pt>
                      <c:pt idx="2">
                        <c:v>85.63</c:v>
                      </c:pt>
                      <c:pt idx="3">
                        <c:v>74.92</c:v>
                      </c:pt>
                      <c:pt idx="4">
                        <c:v>80.400000000000006</c:v>
                      </c:pt>
                      <c:pt idx="5">
                        <c:v>79.77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572-0A44-89F4-366CE03A4C2C}"/>
                  </c:ext>
                </c:extLst>
              </c15:ser>
            </c15:filteredBarSeries>
          </c:ext>
        </c:extLst>
      </c:barChart>
      <c:catAx>
        <c:axId val="90796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87137008"/>
        <c:crosses val="autoZero"/>
        <c:auto val="1"/>
        <c:lblAlgn val="ctr"/>
        <c:lblOffset val="100"/>
        <c:noMultiLvlLbl val="0"/>
      </c:catAx>
      <c:valAx>
        <c:axId val="98713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0796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ADR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v>North Carolina</c:v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Sheet1!$A$8:$A$15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Sheet1!$C$8:$C$15</c:f>
              <c:numCache>
                <c:formatCode>_("$"* #,##0.00_);_("$"* \(#,##0.00\);_("$"* "-"??_);_(@_)</c:formatCode>
                <c:ptCount val="6"/>
                <c:pt idx="0">
                  <c:v>90.32</c:v>
                </c:pt>
                <c:pt idx="1">
                  <c:v>95.3</c:v>
                </c:pt>
                <c:pt idx="2">
                  <c:v>98.88</c:v>
                </c:pt>
                <c:pt idx="3">
                  <c:v>102.47</c:v>
                </c:pt>
                <c:pt idx="4">
                  <c:v>105.24</c:v>
                </c:pt>
                <c:pt idx="5">
                  <c:v>107.38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EA-694A-845F-A9DEB87A594A}"/>
            </c:ext>
          </c:extLst>
        </c:ser>
        <c:ser>
          <c:idx val="3"/>
          <c:order val="3"/>
          <c:tx>
            <c:v>Salisbury</c:v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Sheet1!$A$8:$A$15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Sheet1!$F$8:$F$15</c:f>
              <c:numCache>
                <c:formatCode>_("$"* #,##0.00_);_("$"* \(#,##0.00\);_("$"* "-"??_);_(@_)</c:formatCode>
                <c:ptCount val="6"/>
                <c:pt idx="0">
                  <c:v>99.35</c:v>
                </c:pt>
                <c:pt idx="1">
                  <c:v>110.68</c:v>
                </c:pt>
                <c:pt idx="2">
                  <c:v>113.71</c:v>
                </c:pt>
                <c:pt idx="3">
                  <c:v>106.78</c:v>
                </c:pt>
                <c:pt idx="4">
                  <c:v>105.9</c:v>
                </c:pt>
                <c:pt idx="5">
                  <c:v>107.63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EA-694A-845F-A9DEB87A59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07966304"/>
        <c:axId val="98713700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v>NC Occupancy</c:v>
                </c:tx>
                <c:spPr>
                  <a:solidFill>
                    <a:schemeClr val="accent1"/>
                  </a:solidFill>
                  <a:ln>
                    <a:solidFill>
                      <a:srgbClr val="00B0F0"/>
                    </a:solidFill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Sheet1!$A$8:$A$15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Sheet1!$B$8:$B$15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0.61099999999999999</c:v>
                      </c:pt>
                      <c:pt idx="1">
                        <c:v>0.629</c:v>
                      </c:pt>
                      <c:pt idx="2">
                        <c:v>0.64900000000000002</c:v>
                      </c:pt>
                      <c:pt idx="3">
                        <c:v>0.63400000000000001</c:v>
                      </c:pt>
                      <c:pt idx="4">
                        <c:v>0.64900000000000002</c:v>
                      </c:pt>
                      <c:pt idx="5">
                        <c:v>0.65600000000000003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EEEA-694A-845F-A9DEB87A594A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v>Salisbury Occupancy</c:v>
                </c:tx>
                <c:spPr>
                  <a:solidFill>
                    <a:schemeClr val="accent2"/>
                  </a:solidFill>
                  <a:ln>
                    <a:solidFill>
                      <a:schemeClr val="accent4"/>
                    </a:solidFill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Sheet1!$A$8:$A$15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Sheet1!$E$8:$E$15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0.71399999999999997</c:v>
                      </c:pt>
                      <c:pt idx="1">
                        <c:v>0.76700000000000002</c:v>
                      </c:pt>
                      <c:pt idx="2">
                        <c:v>0.76100000000000001</c:v>
                      </c:pt>
                      <c:pt idx="3">
                        <c:v>0.70199999999999996</c:v>
                      </c:pt>
                      <c:pt idx="4">
                        <c:v>0.75900000000000001</c:v>
                      </c:pt>
                      <c:pt idx="5">
                        <c:v>0.74099999999999999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EEA-694A-845F-A9DEB87A594A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v>NC RevPAR</c:v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Sheet1!$A$8:$A$15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Sheet1!$D$8:$D$15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6"/>
                      <c:pt idx="0">
                        <c:v>55.51</c:v>
                      </c:pt>
                      <c:pt idx="1">
                        <c:v>59.93</c:v>
                      </c:pt>
                      <c:pt idx="2">
                        <c:v>64.47</c:v>
                      </c:pt>
                      <c:pt idx="3">
                        <c:v>64.95</c:v>
                      </c:pt>
                      <c:pt idx="4">
                        <c:v>68.31</c:v>
                      </c:pt>
                      <c:pt idx="5">
                        <c:v>70.45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EEA-694A-845F-A9DEB87A594A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v>Salisbury RevPAR</c:v>
                </c:tx>
                <c:spPr>
                  <a:solidFill>
                    <a:srgbClr val="FFC000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Sheet1!$A$8:$A$15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Sheet1!$G$8:$G$15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6"/>
                      <c:pt idx="0">
                        <c:v>70.97</c:v>
                      </c:pt>
                      <c:pt idx="1">
                        <c:v>84.91</c:v>
                      </c:pt>
                      <c:pt idx="2">
                        <c:v>85.63</c:v>
                      </c:pt>
                      <c:pt idx="3">
                        <c:v>74.92</c:v>
                      </c:pt>
                      <c:pt idx="4">
                        <c:v>80.400000000000006</c:v>
                      </c:pt>
                      <c:pt idx="5">
                        <c:v>79.77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EEA-694A-845F-A9DEB87A594A}"/>
                  </c:ext>
                </c:extLst>
              </c15:ser>
            </c15:filteredBarSeries>
          </c:ext>
        </c:extLst>
      </c:barChart>
      <c:catAx>
        <c:axId val="90796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87137008"/>
        <c:crosses val="autoZero"/>
        <c:auto val="1"/>
        <c:lblAlgn val="ctr"/>
        <c:lblOffset val="100"/>
        <c:noMultiLvlLbl val="0"/>
      </c:catAx>
      <c:valAx>
        <c:axId val="98713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0796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RevPAR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4"/>
          <c:order val="4"/>
          <c:tx>
            <c:v>North Carolina</c:v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Sheet1!$A$8:$A$15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Sheet1!$D$8:$D$15</c:f>
              <c:numCache>
                <c:formatCode>_("$"* #,##0.00_);_("$"* \(#,##0.00\);_("$"* "-"??_);_(@_)</c:formatCode>
                <c:ptCount val="6"/>
                <c:pt idx="0">
                  <c:v>55.51</c:v>
                </c:pt>
                <c:pt idx="1">
                  <c:v>59.93</c:v>
                </c:pt>
                <c:pt idx="2">
                  <c:v>64.47</c:v>
                </c:pt>
                <c:pt idx="3">
                  <c:v>64.95</c:v>
                </c:pt>
                <c:pt idx="4">
                  <c:v>68.31</c:v>
                </c:pt>
                <c:pt idx="5">
                  <c:v>70.45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CD-1B4A-B377-C101266CDDC4}"/>
            </c:ext>
          </c:extLst>
        </c:ser>
        <c:ser>
          <c:idx val="5"/>
          <c:order val="5"/>
          <c:tx>
            <c:v>Salisbury</c:v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Sheet1!$A$8:$A$15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Sheet1!$G$8:$G$15</c:f>
              <c:numCache>
                <c:formatCode>_("$"* #,##0.00_);_("$"* \(#,##0.00\);_("$"* "-"??_);_(@_)</c:formatCode>
                <c:ptCount val="6"/>
                <c:pt idx="0">
                  <c:v>70.97</c:v>
                </c:pt>
                <c:pt idx="1">
                  <c:v>84.91</c:v>
                </c:pt>
                <c:pt idx="2">
                  <c:v>85.63</c:v>
                </c:pt>
                <c:pt idx="3">
                  <c:v>74.92</c:v>
                </c:pt>
                <c:pt idx="4">
                  <c:v>80.400000000000006</c:v>
                </c:pt>
                <c:pt idx="5">
                  <c:v>79.77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CD-1B4A-B377-C101266CDD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07966304"/>
        <c:axId val="98713700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v>NC Occupancy</c:v>
                </c:tx>
                <c:spPr>
                  <a:solidFill>
                    <a:schemeClr val="accent1"/>
                  </a:solidFill>
                  <a:ln>
                    <a:solidFill>
                      <a:srgbClr val="00B0F0"/>
                    </a:solidFill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Sheet1!$A$8:$A$15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Sheet1!$B$8:$B$15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0.61099999999999999</c:v>
                      </c:pt>
                      <c:pt idx="1">
                        <c:v>0.629</c:v>
                      </c:pt>
                      <c:pt idx="2">
                        <c:v>0.64900000000000002</c:v>
                      </c:pt>
                      <c:pt idx="3">
                        <c:v>0.63400000000000001</c:v>
                      </c:pt>
                      <c:pt idx="4">
                        <c:v>0.64900000000000002</c:v>
                      </c:pt>
                      <c:pt idx="5">
                        <c:v>0.65600000000000003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73CD-1B4A-B377-C101266CDDC4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v>Salisbury Occupancy</c:v>
                </c:tx>
                <c:spPr>
                  <a:solidFill>
                    <a:schemeClr val="accent2"/>
                  </a:solidFill>
                  <a:ln>
                    <a:solidFill>
                      <a:schemeClr val="accent4"/>
                    </a:solidFill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Sheet1!$A$8:$A$15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Sheet1!$E$8:$E$15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0.71399999999999997</c:v>
                      </c:pt>
                      <c:pt idx="1">
                        <c:v>0.76700000000000002</c:v>
                      </c:pt>
                      <c:pt idx="2">
                        <c:v>0.76100000000000001</c:v>
                      </c:pt>
                      <c:pt idx="3">
                        <c:v>0.70199999999999996</c:v>
                      </c:pt>
                      <c:pt idx="4">
                        <c:v>0.75900000000000001</c:v>
                      </c:pt>
                      <c:pt idx="5">
                        <c:v>0.74099999999999999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73CD-1B4A-B377-C101266CDDC4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v>NC ADR</c:v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Sheet1!$A$8:$A$15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Sheet1!$C$8:$C$15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6"/>
                      <c:pt idx="0">
                        <c:v>90.32</c:v>
                      </c:pt>
                      <c:pt idx="1">
                        <c:v>95.3</c:v>
                      </c:pt>
                      <c:pt idx="2">
                        <c:v>98.88</c:v>
                      </c:pt>
                      <c:pt idx="3">
                        <c:v>102.47</c:v>
                      </c:pt>
                      <c:pt idx="4">
                        <c:v>105.24</c:v>
                      </c:pt>
                      <c:pt idx="5">
                        <c:v>107.38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73CD-1B4A-B377-C101266CDDC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v>Salisbury ADR</c:v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Sheet1!$A$8:$A$15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Sheet1!$F$8:$F$15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6"/>
                      <c:pt idx="0">
                        <c:v>99.35</c:v>
                      </c:pt>
                      <c:pt idx="1">
                        <c:v>110.68</c:v>
                      </c:pt>
                      <c:pt idx="2">
                        <c:v>113.71</c:v>
                      </c:pt>
                      <c:pt idx="3">
                        <c:v>106.78</c:v>
                      </c:pt>
                      <c:pt idx="4">
                        <c:v>105.9</c:v>
                      </c:pt>
                      <c:pt idx="5">
                        <c:v>107.63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3CD-1B4A-B377-C101266CDDC4}"/>
                  </c:ext>
                </c:extLst>
              </c15:ser>
            </c15:filteredBarSeries>
          </c:ext>
        </c:extLst>
      </c:barChart>
      <c:catAx>
        <c:axId val="90796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87137008"/>
        <c:crosses val="autoZero"/>
        <c:auto val="1"/>
        <c:lblAlgn val="ctr"/>
        <c:lblOffset val="100"/>
        <c:noMultiLvlLbl val="0"/>
      </c:catAx>
      <c:valAx>
        <c:axId val="98713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0796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37A-4249-A16A-0F09CF6CBBE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37A-4249-A16A-0F09CF6CBBE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37A-4249-A16A-0F09CF6CBBEB}"/>
              </c:ext>
            </c:extLst>
          </c:dPt>
          <c:cat>
            <c:strRef>
              <c:f>'2) By Measure'!$T$6:$AE$6</c:f>
              <c:strCache>
                <c:ptCount val="12"/>
                <c:pt idx="0">
                  <c:v>Jan.</c:v>
                </c:pt>
                <c:pt idx="1">
                  <c:v>Feb.</c:v>
                </c:pt>
                <c:pt idx="2">
                  <c:v>Mar.</c:v>
                </c:pt>
                <c:pt idx="3">
                  <c:v>Apr.</c:v>
                </c:pt>
                <c:pt idx="4">
                  <c:v>May</c:v>
                </c:pt>
                <c:pt idx="5">
                  <c:v>Jun.</c:v>
                </c:pt>
                <c:pt idx="6">
                  <c:v>Jul.</c:v>
                </c:pt>
                <c:pt idx="7">
                  <c:v>Aug.</c:v>
                </c:pt>
                <c:pt idx="8">
                  <c:v>Sep.</c:v>
                </c:pt>
                <c:pt idx="9">
                  <c:v>Oct.</c:v>
                </c:pt>
                <c:pt idx="10">
                  <c:v>Nov.</c:v>
                </c:pt>
                <c:pt idx="11">
                  <c:v>Dec.</c:v>
                </c:pt>
              </c:strCache>
            </c:strRef>
          </c:cat>
          <c:val>
            <c:numRef>
              <c:f>'2) By Measure'!$T$7:$AE$7</c:f>
              <c:numCache>
                <c:formatCode>_(#,##0.0_);_(\-#,##0.0_)</c:formatCode>
                <c:ptCount val="12"/>
                <c:pt idx="0">
                  <c:v>0.65109905795032796</c:v>
                </c:pt>
                <c:pt idx="1">
                  <c:v>0.75796460176991098</c:v>
                </c:pt>
                <c:pt idx="2">
                  <c:v>0.78121610048529799</c:v>
                </c:pt>
                <c:pt idx="3">
                  <c:v>0.81734513274336196</c:v>
                </c:pt>
                <c:pt idx="4">
                  <c:v>0.78207250927776095</c:v>
                </c:pt>
                <c:pt idx="5">
                  <c:v>0.83492625368731499</c:v>
                </c:pt>
                <c:pt idx="6">
                  <c:v>0.75438195832143795</c:v>
                </c:pt>
                <c:pt idx="7">
                  <c:v>0.66374154328855695</c:v>
                </c:pt>
                <c:pt idx="8">
                  <c:v>0.72431610942249203</c:v>
                </c:pt>
                <c:pt idx="9">
                  <c:v>0.80954015099519505</c:v>
                </c:pt>
                <c:pt idx="10">
                  <c:v>0.76616008105369804</c:v>
                </c:pt>
                <c:pt idx="11">
                  <c:v>0.58451809000882404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7A-4249-A16A-0F09CF6CBB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72495"/>
        <c:axId val="1932889199"/>
      </c:barChart>
      <c:catAx>
        <c:axId val="3572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2889199"/>
        <c:crosses val="autoZero"/>
        <c:auto val="1"/>
        <c:lblAlgn val="ctr"/>
        <c:lblOffset val="100"/>
        <c:noMultiLvlLbl val="0"/>
      </c:catAx>
      <c:valAx>
        <c:axId val="1932889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2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05DFF-DAA8-BB49-9B82-D56B975A3AA2}" type="datetimeFigureOut">
              <a:rPr lang="en-US" smtClean="0"/>
              <a:t>8/19/20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339E9-AEB9-3842-936B-2B5CE52A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024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8510E-E895-234D-B428-765AF344E16D}" type="datetimeFigureOut">
              <a:rPr lang="en-US" smtClean="0"/>
              <a:t>8/19/20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92394-8AD8-284B-914F-11ADECD9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253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3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83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19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62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92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66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64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17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522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52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21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535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50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20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83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Courier New" panose="02070309020205020404" pitchFamily="49" charset="0"/>
              <a:buNone/>
              <a:tabLst>
                <a:tab pos="914400" algn="l"/>
              </a:tabLs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41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792394-8AD8-284B-914F-11ADECD94E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435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42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71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861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792394-8AD8-284B-914F-11ADECD94E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5551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76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466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3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83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7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21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06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99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92394-8AD8-284B-914F-11ADECD94E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4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511" y="493328"/>
            <a:ext cx="8446030" cy="847269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6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67789" y="4477328"/>
            <a:ext cx="2133600" cy="402743"/>
          </a:xfrm>
          <a:prstGeom prst="rect">
            <a:avLst/>
          </a:prstGeom>
        </p:spPr>
        <p:txBody>
          <a:bodyPr anchor="ctr" anchorCtr="0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5359" y="1343847"/>
            <a:ext cx="8446030" cy="182323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294E-1515-E348-87D9-22915E4DE3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5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55428" y="944563"/>
            <a:ext cx="2734256" cy="356552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149900" y="943840"/>
            <a:ext cx="2734256" cy="35655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200400" y="943841"/>
            <a:ext cx="2734256" cy="35655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5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188043" y="0"/>
            <a:ext cx="5955958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55426" y="952472"/>
            <a:ext cx="2669006" cy="3576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805016" y="4818566"/>
            <a:ext cx="2119416" cy="266878"/>
          </a:xfrm>
        </p:spPr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15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76867" y="0"/>
            <a:ext cx="4567134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27" y="139223"/>
            <a:ext cx="4045870" cy="5257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56093" y="952472"/>
            <a:ext cx="4045204" cy="35582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805016" y="4818566"/>
            <a:ext cx="2119416" cy="266878"/>
          </a:xfrm>
        </p:spPr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94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76867" y="0"/>
            <a:ext cx="4567134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189245" y="4814014"/>
            <a:ext cx="808740" cy="274165"/>
          </a:xfrm>
        </p:spPr>
        <p:txBody>
          <a:bodyPr/>
          <a:lstStyle/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805016" y="4818566"/>
            <a:ext cx="2119416" cy="266878"/>
          </a:xfrm>
        </p:spPr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22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55427" y="280086"/>
            <a:ext cx="8628728" cy="3888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868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188043" y="0"/>
            <a:ext cx="5955958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55426" y="952472"/>
            <a:ext cx="2669006" cy="3576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805016" y="4818566"/>
            <a:ext cx="2119416" cy="266878"/>
          </a:xfrm>
        </p:spPr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189245" y="4814014"/>
            <a:ext cx="808740" cy="274165"/>
          </a:xfrm>
        </p:spPr>
        <p:txBody>
          <a:bodyPr/>
          <a:lstStyle/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188043" y="0"/>
            <a:ext cx="5955958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55428" y="944563"/>
            <a:ext cx="2734256" cy="356552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149900" y="943840"/>
            <a:ext cx="2734256" cy="35655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200400" y="943841"/>
            <a:ext cx="2734256" cy="35655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ulti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56093" y="952472"/>
            <a:ext cx="8628062" cy="35582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618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55427" y="280086"/>
            <a:ext cx="8628728" cy="3888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472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48756" y="943841"/>
            <a:ext cx="4235400" cy="35669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255427" y="943841"/>
            <a:ext cx="4235400" cy="35669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9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5023" y="4813541"/>
            <a:ext cx="2895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45" y="4814014"/>
            <a:ext cx="808740" cy="27416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36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76867" y="0"/>
            <a:ext cx="4567134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27" y="139223"/>
            <a:ext cx="4045870" cy="5257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56093" y="952472"/>
            <a:ext cx="4045204" cy="35582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805016" y="4818566"/>
            <a:ext cx="2119416" cy="266878"/>
          </a:xfrm>
        </p:spPr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82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56093" y="952472"/>
            <a:ext cx="8628062" cy="35582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6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56093" y="952472"/>
            <a:ext cx="8628062" cy="35582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41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48756" y="943841"/>
            <a:ext cx="4235400" cy="35669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255427" y="943841"/>
            <a:ext cx="4235400" cy="35669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06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Initital Market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09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image" Target="../media/image4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5359" y="1134852"/>
            <a:ext cx="8446030" cy="8766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359" y="2019561"/>
            <a:ext cx="8446030" cy="1523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DFI_Wordmark_Whit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5" y="4493405"/>
            <a:ext cx="1134884" cy="369725"/>
          </a:xfrm>
          <a:prstGeom prst="rect">
            <a:avLst/>
          </a:prstGeom>
        </p:spPr>
      </p:pic>
      <p:pic>
        <p:nvPicPr>
          <p:cNvPr id="7" name="Picture 6" descr="UNC_SOGlogo_Whit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03" y="4502343"/>
            <a:ext cx="1902982" cy="392939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4209820"/>
            <a:ext cx="9141968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FI_Wordmark_Whit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5" y="4488914"/>
            <a:ext cx="1134884" cy="369725"/>
          </a:xfrm>
          <a:prstGeom prst="rect">
            <a:avLst/>
          </a:prstGeom>
        </p:spPr>
      </p:pic>
      <p:pic>
        <p:nvPicPr>
          <p:cNvPr id="10" name="Picture 9" descr="UNC_SOGlogo_Whit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03" y="4497852"/>
            <a:ext cx="1902982" cy="39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503" r:id="rId2"/>
    <p:sldLayoutId id="2147493504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FI_Gradient_Background-02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3797" y="1556099"/>
            <a:ext cx="6781453" cy="17252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84220"/>
            <a:ext cx="819525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45" y="4814014"/>
            <a:ext cx="808740" cy="27416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5023" y="4813542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Initital Market Findings</a:t>
            </a:r>
            <a:endParaRPr lang="en-US" dirty="0"/>
          </a:p>
        </p:txBody>
      </p:sp>
      <p:pic>
        <p:nvPicPr>
          <p:cNvPr id="13" name="Picture 12" descr="DFI_Small_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7" y="4820570"/>
            <a:ext cx="357117" cy="22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2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5" r:id="rId1"/>
    <p:sldLayoutId id="2147493499" r:id="rId2"/>
    <p:sldLayoutId id="2147493506" r:id="rId3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6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5427" y="139223"/>
            <a:ext cx="7155025" cy="52571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427" y="952472"/>
            <a:ext cx="8628728" cy="3540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5016" y="4813542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Initital Market Findings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45" y="4814014"/>
            <a:ext cx="808740" cy="274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64933"/>
            <a:ext cx="7410452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FI_Grey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2" y="4821710"/>
            <a:ext cx="360000" cy="23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1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8" r:id="rId1"/>
    <p:sldLayoutId id="2147493465" r:id="rId2"/>
    <p:sldLayoutId id="2147493464" r:id="rId3"/>
    <p:sldLayoutId id="2147493500" r:id="rId4"/>
    <p:sldLayoutId id="2147493501" r:id="rId5"/>
    <p:sldLayoutId id="2147493502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»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5427" y="139223"/>
            <a:ext cx="4051860" cy="52571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5016" y="4818566"/>
            <a:ext cx="3171988" cy="266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Initital Market Findings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64933"/>
            <a:ext cx="4307287" cy="0"/>
          </a:xfrm>
          <a:prstGeom prst="line">
            <a:avLst/>
          </a:prstGeom>
          <a:ln>
            <a:solidFill>
              <a:srgbClr val="FCB53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9245" y="4814014"/>
            <a:ext cx="808740" cy="27416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255426" y="952472"/>
            <a:ext cx="3806245" cy="3576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 descr="DFI_Grey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2" y="4821710"/>
            <a:ext cx="360000" cy="23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6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71" r:id="rId2"/>
    <p:sldLayoutId id="2147493505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–"/>
        <a:defRPr sz="24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–"/>
        <a:defRPr sz="2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»"/>
        <a:defRPr sz="2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5426" y="139223"/>
            <a:ext cx="2669005" cy="52571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5016" y="4818566"/>
            <a:ext cx="2119416" cy="266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Initital Market Findings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64933"/>
            <a:ext cx="2924431" cy="0"/>
          </a:xfrm>
          <a:prstGeom prst="line">
            <a:avLst/>
          </a:prstGeom>
          <a:ln>
            <a:solidFill>
              <a:srgbClr val="FCB53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89245" y="4814014"/>
            <a:ext cx="808740" cy="274165"/>
          </a:xfrm>
          <a:prstGeom prst="rect">
            <a:avLst/>
          </a:prstGeom>
        </p:spPr>
        <p:txBody>
          <a:bodyPr anchor="ctr" anchorCtr="0"/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255426" y="952472"/>
            <a:ext cx="2669006" cy="3576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 descr="DFI_Grey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2" y="4821710"/>
            <a:ext cx="360000" cy="23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1" r:id="rId1"/>
    <p:sldLayoutId id="2147493492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–"/>
        <a:defRPr sz="24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–"/>
        <a:defRPr sz="2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»"/>
        <a:defRPr sz="2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5427" y="139223"/>
            <a:ext cx="7155025" cy="52571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427" y="952472"/>
            <a:ext cx="8628728" cy="3540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5016" y="4813542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Initital Market Findings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45" y="4814014"/>
            <a:ext cx="808740" cy="274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64933"/>
            <a:ext cx="7410452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FI_Grey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2" y="4821710"/>
            <a:ext cx="360000" cy="23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8" r:id="rId1"/>
    <p:sldLayoutId id="2147493489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»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5427" y="139223"/>
            <a:ext cx="7155025" cy="52571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427" y="952472"/>
            <a:ext cx="8628728" cy="3540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5016" y="4813542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Initital Market Findings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245" y="4814014"/>
            <a:ext cx="808740" cy="2741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3EFAEDA-752B-4F42-A842-DF44D9EE1B5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DFI_Grey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82" y="4821710"/>
            <a:ext cx="360000" cy="23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0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7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25000"/>
        </a:lnSpc>
        <a:spcBef>
          <a:spcPct val="20000"/>
        </a:spcBef>
        <a:buFont typeface="Arial"/>
        <a:buChar char="»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DFI_Wordmark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5" y="4487055"/>
            <a:ext cx="1134884" cy="369725"/>
          </a:xfrm>
          <a:prstGeom prst="rect">
            <a:avLst/>
          </a:prstGeom>
        </p:spPr>
      </p:pic>
      <p:pic>
        <p:nvPicPr>
          <p:cNvPr id="8" name="Picture 7" descr="UNC_SOG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03" y="4495993"/>
            <a:ext cx="1902982" cy="392939"/>
          </a:xfrm>
          <a:prstGeom prst="rect">
            <a:avLst/>
          </a:prstGeom>
        </p:spPr>
      </p:pic>
      <p:pic>
        <p:nvPicPr>
          <p:cNvPr id="11" name="Picture 10" descr="UNC_logo_white.eps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91" y="4494872"/>
            <a:ext cx="143210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7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Salisbury, NC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DFI Project Update 3</a:t>
            </a:r>
            <a:br>
              <a:rPr lang="en-US" dirty="0"/>
            </a:br>
            <a:r>
              <a:rPr lang="en-US" sz="2000" b="0" dirty="0"/>
              <a:t>Downtown Opportunity Site &amp; Phase 1 Predevelopment</a:t>
            </a:r>
            <a:endParaRPr lang="en-US" b="0" dirty="0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>
          <a:xfrm>
            <a:off x="6667789" y="4477328"/>
            <a:ext cx="2133600" cy="402743"/>
          </a:xfrm>
        </p:spPr>
        <p:txBody>
          <a:bodyPr/>
          <a:lstStyle/>
          <a:p>
            <a:r>
              <a:rPr lang="en-US" dirty="0"/>
              <a:t>8/19/2020</a:t>
            </a:r>
          </a:p>
        </p:txBody>
      </p:sp>
    </p:spTree>
    <p:extLst>
      <p:ext uri="{BB962C8B-B14F-4D97-AF65-F5344CB8AC3E}">
        <p14:creationId xmlns:p14="http://schemas.microsoft.com/office/powerpoint/2010/main" val="181213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4A13E-D102-6C4E-9545-9685D5BB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Adjustments for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2AECF-927D-C140-8365-29DFB9CFB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27" y="725697"/>
            <a:ext cx="8628062" cy="35582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addition to studying existing conditions utilizing 2019 census data, DFI incorporated the following into our analysis to account for the impact of COVID-19 on the market analysis: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Qualitative Data Collection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DFI engaged with various stakeholders and local RE brokers to understand market impacts in ‘real-time’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Market assumptions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DFI will adjust certain assumptions in our COVID market analysis models to account for COVID impacts. Factors considered include: vacancy rate, SF per employee, rents, occupancy rate,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3D902-5D72-184C-B9CF-23D19B3E6A85}"/>
              </a:ext>
            </a:extLst>
          </p:cNvPr>
          <p:cNvSpPr txBox="1"/>
          <p:nvPr/>
        </p:nvSpPr>
        <p:spPr>
          <a:xfrm>
            <a:off x="587180" y="4181904"/>
            <a:ext cx="7964556" cy="615553"/>
          </a:xfrm>
          <a:prstGeom prst="rect">
            <a:avLst/>
          </a:prstGeom>
          <a:noFill/>
          <a:ln w="38100">
            <a:solidFill>
              <a:schemeClr val="accent4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This presentation will show market conditions pre-COVID 19. </a:t>
            </a:r>
          </a:p>
          <a:p>
            <a:pPr algn="ctr"/>
            <a:r>
              <a:rPr lang="en-US" sz="1600" i="1" dirty="0"/>
              <a:t>DFI will provide additional analysis to account for COVID-19 impacts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34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586B-7F45-A545-9A51-7026F7D87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</a:t>
            </a:r>
          </a:p>
        </p:txBody>
      </p:sp>
    </p:spTree>
    <p:extLst>
      <p:ext uri="{BB962C8B-B14F-4D97-AF65-F5344CB8AC3E}">
        <p14:creationId xmlns:p14="http://schemas.microsoft.com/office/powerpoint/2010/main" val="1302809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473A98-B195-4C72-ACF1-9C14485C072C}"/>
              </a:ext>
            </a:extLst>
          </p:cNvPr>
          <p:cNvSpPr/>
          <p:nvPr/>
        </p:nvSpPr>
        <p:spPr>
          <a:xfrm>
            <a:off x="340044" y="829852"/>
            <a:ext cx="2001819" cy="3895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FC57C5-C06B-4B10-9E81-EB3FAA26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F59C41-0055-481B-977D-E9CA6E72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7" y="127347"/>
            <a:ext cx="7155025" cy="525710"/>
          </a:xfrm>
        </p:spPr>
        <p:txBody>
          <a:bodyPr>
            <a:noAutofit/>
          </a:bodyPr>
          <a:lstStyle/>
          <a:p>
            <a:r>
              <a:rPr lang="en-US" sz="2400" dirty="0"/>
              <a:t>Salisbury Office Market 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02723-02F2-4D9C-93D7-B6356329ECB2}"/>
              </a:ext>
            </a:extLst>
          </p:cNvPr>
          <p:cNvSpPr txBox="1"/>
          <p:nvPr/>
        </p:nvSpPr>
        <p:spPr>
          <a:xfrm>
            <a:off x="825289" y="4800296"/>
            <a:ext cx="2576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* No Class A in Rowan County</a:t>
            </a:r>
            <a:br>
              <a:rPr lang="en-US" sz="600" dirty="0"/>
            </a:br>
            <a:r>
              <a:rPr lang="en-US" sz="600" dirty="0"/>
              <a:t>SOURCES: CoStar, ESRI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F047A9-32A6-43C6-BBA1-13E6A4256A20}"/>
              </a:ext>
            </a:extLst>
          </p:cNvPr>
          <p:cNvSpPr/>
          <p:nvPr/>
        </p:nvSpPr>
        <p:spPr>
          <a:xfrm>
            <a:off x="2442014" y="824701"/>
            <a:ext cx="1886708" cy="3895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2A3491-4613-4A13-BD21-E520EC9F759D}"/>
              </a:ext>
            </a:extLst>
          </p:cNvPr>
          <p:cNvSpPr txBox="1"/>
          <p:nvPr/>
        </p:nvSpPr>
        <p:spPr>
          <a:xfrm>
            <a:off x="2551693" y="1498484"/>
            <a:ext cx="16700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Total Square Feet</a:t>
            </a:r>
            <a:br>
              <a:rPr lang="en-US" sz="1400" b="1" dirty="0"/>
            </a:br>
            <a:r>
              <a:rPr lang="en-US" sz="1100" dirty="0"/>
              <a:t>Class B*</a:t>
            </a:r>
            <a:endParaRPr lang="en-US" sz="11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4CF28C-3395-43FA-8384-BBCEEBB69DA9}"/>
              </a:ext>
            </a:extLst>
          </p:cNvPr>
          <p:cNvSpPr txBox="1"/>
          <p:nvPr/>
        </p:nvSpPr>
        <p:spPr>
          <a:xfrm>
            <a:off x="2587271" y="2729567"/>
            <a:ext cx="15961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Vacancy Rate</a:t>
            </a:r>
            <a:br>
              <a:rPr lang="en-US" sz="1400" b="1" dirty="0"/>
            </a:br>
            <a:r>
              <a:rPr lang="en-US" sz="1100" dirty="0"/>
              <a:t>Class B</a:t>
            </a:r>
            <a:endParaRPr lang="en-US" sz="11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7504A3-C88C-4626-B10B-41E49F2DCA08}"/>
              </a:ext>
            </a:extLst>
          </p:cNvPr>
          <p:cNvSpPr txBox="1"/>
          <p:nvPr/>
        </p:nvSpPr>
        <p:spPr>
          <a:xfrm>
            <a:off x="2711172" y="3925012"/>
            <a:ext cx="134839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Median Rent</a:t>
            </a:r>
            <a:br>
              <a:rPr lang="en-US" sz="1400" b="1" dirty="0"/>
            </a:br>
            <a:r>
              <a:rPr lang="en-US" sz="1100" dirty="0"/>
              <a:t>Per Square Foot</a:t>
            </a:r>
            <a:br>
              <a:rPr lang="en-US" sz="1100" dirty="0"/>
            </a:br>
            <a:r>
              <a:rPr lang="en-US" sz="1100" dirty="0"/>
              <a:t>Class B</a:t>
            </a:r>
            <a:endParaRPr 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B5D3DC-2533-48A7-94AF-163AF11B445E}"/>
              </a:ext>
            </a:extLst>
          </p:cNvPr>
          <p:cNvSpPr txBox="1"/>
          <p:nvPr/>
        </p:nvSpPr>
        <p:spPr>
          <a:xfrm>
            <a:off x="353443" y="1498484"/>
            <a:ext cx="197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Total Businesses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FAF9F0-3348-417A-89FE-958919CBE518}"/>
              </a:ext>
            </a:extLst>
          </p:cNvPr>
          <p:cNvSpPr txBox="1"/>
          <p:nvPr/>
        </p:nvSpPr>
        <p:spPr>
          <a:xfrm>
            <a:off x="851856" y="1123791"/>
            <a:ext cx="97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1.2K</a:t>
            </a:r>
            <a:endParaRPr lang="en-US" sz="1050" i="1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9FD80D-4090-421C-B42E-0C1B25CE4F73}"/>
              </a:ext>
            </a:extLst>
          </p:cNvPr>
          <p:cNvSpPr txBox="1"/>
          <p:nvPr/>
        </p:nvSpPr>
        <p:spPr>
          <a:xfrm>
            <a:off x="497773" y="3020511"/>
            <a:ext cx="16863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CE3AD0-A037-4B3F-8BD1-DC65DCE7221E}"/>
              </a:ext>
            </a:extLst>
          </p:cNvPr>
          <p:cNvSpPr txBox="1"/>
          <p:nvPr/>
        </p:nvSpPr>
        <p:spPr>
          <a:xfrm>
            <a:off x="357129" y="2729567"/>
            <a:ext cx="196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Total Employees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4998F5-FA51-486C-97BF-209C9F940446}"/>
              </a:ext>
            </a:extLst>
          </p:cNvPr>
          <p:cNvSpPr txBox="1"/>
          <p:nvPr/>
        </p:nvSpPr>
        <p:spPr>
          <a:xfrm>
            <a:off x="851856" y="2336806"/>
            <a:ext cx="111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7.3K</a:t>
            </a:r>
            <a:endParaRPr lang="en-US" sz="1050" i="1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E84D9D-1DB8-4069-BD16-272DC435F776}"/>
              </a:ext>
            </a:extLst>
          </p:cNvPr>
          <p:cNvSpPr txBox="1"/>
          <p:nvPr/>
        </p:nvSpPr>
        <p:spPr>
          <a:xfrm>
            <a:off x="357129" y="3925012"/>
            <a:ext cx="196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Median HH Income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0D3380-B78F-4718-9C99-24A2700ACB29}"/>
              </a:ext>
            </a:extLst>
          </p:cNvPr>
          <p:cNvSpPr txBox="1"/>
          <p:nvPr/>
        </p:nvSpPr>
        <p:spPr>
          <a:xfrm>
            <a:off x="851856" y="3490942"/>
            <a:ext cx="97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$48K</a:t>
            </a:r>
            <a:endParaRPr lang="en-US" sz="1050" i="1" dirty="0">
              <a:solidFill>
                <a:schemeClr val="accent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95C8C3F-61A4-497D-AAD9-35BDA6E9B40F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8729" y="720748"/>
            <a:ext cx="594360" cy="5943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0A0FE-E18D-4D25-8ECE-092A380FCD38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52479" y="823521"/>
            <a:ext cx="401196" cy="4011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FDF96D-0570-412F-8317-AF4266585AD5}"/>
              </a:ext>
            </a:extLst>
          </p:cNvPr>
          <p:cNvSpPr txBox="1"/>
          <p:nvPr/>
        </p:nvSpPr>
        <p:spPr>
          <a:xfrm>
            <a:off x="2746798" y="2336806"/>
            <a:ext cx="1253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3%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229C98-E425-41A3-8567-6EEC800BD028}"/>
              </a:ext>
            </a:extLst>
          </p:cNvPr>
          <p:cNvSpPr txBox="1"/>
          <p:nvPr/>
        </p:nvSpPr>
        <p:spPr>
          <a:xfrm>
            <a:off x="2711172" y="1121836"/>
            <a:ext cx="1253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896K</a:t>
            </a:r>
            <a:endParaRPr lang="en-US" i="1" dirty="0">
              <a:solidFill>
                <a:schemeClr val="accent1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0DE91B0-F380-4F5A-865F-78CD6919BDBB}"/>
              </a:ext>
            </a:extLst>
          </p:cNvPr>
          <p:cNvGrpSpPr/>
          <p:nvPr/>
        </p:nvGrpSpPr>
        <p:grpSpPr>
          <a:xfrm>
            <a:off x="2717413" y="3456238"/>
            <a:ext cx="1283382" cy="461665"/>
            <a:chOff x="2758370" y="2336806"/>
            <a:chExt cx="1283382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0339556-D603-4599-8C02-9F8A8DA880A4}"/>
                </a:ext>
              </a:extLst>
            </p:cNvPr>
            <p:cNvSpPr txBox="1"/>
            <p:nvPr/>
          </p:nvSpPr>
          <p:spPr>
            <a:xfrm>
              <a:off x="2758370" y="2336806"/>
              <a:ext cx="1253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</a:rPr>
                <a:t>$15.21</a:t>
              </a:r>
              <a:endParaRPr lang="en-US" i="1" dirty="0">
                <a:solidFill>
                  <a:schemeClr val="accent1"/>
                </a:solidFill>
              </a:endParaRPr>
            </a:p>
          </p:txBody>
        </p:sp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0703E31F-043D-48E4-A2C4-31EE8BB91471}"/>
                </a:ext>
              </a:extLst>
            </p:cNvPr>
            <p:cNvSpPr/>
            <p:nvPr/>
          </p:nvSpPr>
          <p:spPr>
            <a:xfrm rot="16200000">
              <a:off x="3837282" y="2462428"/>
              <a:ext cx="208403" cy="200537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Star: 4 Points 37">
            <a:extLst>
              <a:ext uri="{FF2B5EF4-FFF2-40B4-BE49-F238E27FC236}">
                <a16:creationId xmlns:a16="http://schemas.microsoft.com/office/drawing/2014/main" id="{3F21012B-9D18-4103-9D00-8FC5F5AE8213}"/>
              </a:ext>
            </a:extLst>
          </p:cNvPr>
          <p:cNvSpPr/>
          <p:nvPr/>
        </p:nvSpPr>
        <p:spPr>
          <a:xfrm>
            <a:off x="6713429" y="1977609"/>
            <a:ext cx="261257" cy="261257"/>
          </a:xfrm>
          <a:prstGeom prst="star4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0CA98E9-AC08-4BD5-8DC1-6FD6C96E85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7"/>
          <a:stretch/>
        </p:blipFill>
        <p:spPr>
          <a:xfrm>
            <a:off x="4428873" y="1095637"/>
            <a:ext cx="4572000" cy="32678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1CF1E1-ACE4-47AF-84E2-D3E5B1CEC0E9}"/>
              </a:ext>
            </a:extLst>
          </p:cNvPr>
          <p:cNvSpPr/>
          <p:nvPr/>
        </p:nvSpPr>
        <p:spPr>
          <a:xfrm>
            <a:off x="3802037" y="1275412"/>
            <a:ext cx="257528" cy="8064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78A7ED21-7B79-4FC0-9D2E-C343F50DA01F}"/>
              </a:ext>
            </a:extLst>
          </p:cNvPr>
          <p:cNvSpPr/>
          <p:nvPr/>
        </p:nvSpPr>
        <p:spPr>
          <a:xfrm rot="16200000">
            <a:off x="3729100" y="2490616"/>
            <a:ext cx="208403" cy="200537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01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B00564-193B-4A51-95B3-F60B4161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9DAD08-1C18-40E6-BC3B-BB530C59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Slow Office Delivery in Market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E0507-E70E-49FD-8AA7-FDA9612B146D}"/>
              </a:ext>
            </a:extLst>
          </p:cNvPr>
          <p:cNvSpPr txBox="1"/>
          <p:nvPr/>
        </p:nvSpPr>
        <p:spPr>
          <a:xfrm>
            <a:off x="825289" y="4865614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CoStar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803BF90-7C31-44D2-9F45-10BA7550FA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994003"/>
              </p:ext>
            </p:extLst>
          </p:nvPr>
        </p:nvGraphicFramePr>
        <p:xfrm>
          <a:off x="1034220" y="1277545"/>
          <a:ext cx="7155025" cy="3150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ABDEA87-68CC-483E-9FCA-1E1C48B6D609}"/>
              </a:ext>
            </a:extLst>
          </p:cNvPr>
          <p:cNvSpPr txBox="1"/>
          <p:nvPr/>
        </p:nvSpPr>
        <p:spPr>
          <a:xfrm>
            <a:off x="3065518" y="1102684"/>
            <a:ext cx="1828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/>
                </a:solidFill>
              </a:rPr>
              <a:t>Salisbury Business Center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FA72D-CFC6-4C33-94B0-E44F77F7C4A9}"/>
              </a:ext>
            </a:extLst>
          </p:cNvPr>
          <p:cNvSpPr txBox="1"/>
          <p:nvPr/>
        </p:nvSpPr>
        <p:spPr>
          <a:xfrm>
            <a:off x="5204041" y="2157385"/>
            <a:ext cx="1828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/>
                </a:solidFill>
              </a:rPr>
              <a:t>404 N Main St.</a:t>
            </a:r>
          </a:p>
          <a:p>
            <a:pPr algn="ctr"/>
            <a:r>
              <a:rPr lang="en-US" sz="1200" b="1" dirty="0">
                <a:solidFill>
                  <a:schemeClr val="accent3"/>
                </a:solidFill>
              </a:rPr>
              <a:t>China Grove, NC</a:t>
            </a:r>
          </a:p>
        </p:txBody>
      </p:sp>
    </p:spTree>
    <p:extLst>
      <p:ext uri="{BB962C8B-B14F-4D97-AF65-F5344CB8AC3E}">
        <p14:creationId xmlns:p14="http://schemas.microsoft.com/office/powerpoint/2010/main" val="503226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B00564-193B-4A51-95B3-F60B4161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9DAD08-1C18-40E6-BC3B-BB530C59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7" y="139223"/>
            <a:ext cx="7642869" cy="525710"/>
          </a:xfrm>
        </p:spPr>
        <p:txBody>
          <a:bodyPr>
            <a:normAutofit/>
          </a:bodyPr>
          <a:lstStyle/>
          <a:p>
            <a:r>
              <a:rPr lang="en-US" dirty="0"/>
              <a:t>Vacancy and Rents have Decreased Over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E0507-E70E-49FD-8AA7-FDA9612B146D}"/>
              </a:ext>
            </a:extLst>
          </p:cNvPr>
          <p:cNvSpPr txBox="1"/>
          <p:nvPr/>
        </p:nvSpPr>
        <p:spPr>
          <a:xfrm>
            <a:off x="825289" y="4865614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CoStar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25AC10E-4523-954F-9260-D9844FA49A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5868582"/>
              </p:ext>
            </p:extLst>
          </p:nvPr>
        </p:nvGraphicFramePr>
        <p:xfrm>
          <a:off x="897786" y="723545"/>
          <a:ext cx="7348427" cy="3738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407F0D2-0B30-134D-B0D7-F28F67C566C0}"/>
              </a:ext>
            </a:extLst>
          </p:cNvPr>
          <p:cNvSpPr txBox="1"/>
          <p:nvPr/>
        </p:nvSpPr>
        <p:spPr>
          <a:xfrm>
            <a:off x="2113762" y="4581764"/>
            <a:ext cx="4916602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No Class A  Office Inventory in Market Area</a:t>
            </a:r>
          </a:p>
        </p:txBody>
      </p:sp>
    </p:spTree>
    <p:extLst>
      <p:ext uri="{BB962C8B-B14F-4D97-AF65-F5344CB8AC3E}">
        <p14:creationId xmlns:p14="http://schemas.microsoft.com/office/powerpoint/2010/main" val="1712963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82551-1EAB-2143-B124-74DC6513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7" y="139223"/>
            <a:ext cx="8194890" cy="525710"/>
          </a:xfrm>
        </p:spPr>
        <p:txBody>
          <a:bodyPr/>
          <a:lstStyle/>
          <a:p>
            <a:r>
              <a:rPr lang="en-US" dirty="0"/>
              <a:t>Downtown Office Demand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B7CAC7-12E5-CD43-8C55-A1C20578F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028055"/>
              </p:ext>
            </p:extLst>
          </p:nvPr>
        </p:nvGraphicFramePr>
        <p:xfrm>
          <a:off x="650691" y="753640"/>
          <a:ext cx="740436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1645">
                  <a:extLst>
                    <a:ext uri="{9D8B030D-6E8A-4147-A177-3AD203B41FA5}">
                      <a16:colId xmlns:a16="http://schemas.microsoft.com/office/drawing/2014/main" val="2185488556"/>
                    </a:ext>
                  </a:extLst>
                </a:gridCol>
                <a:gridCol w="2102717">
                  <a:extLst>
                    <a:ext uri="{9D8B030D-6E8A-4147-A177-3AD203B41FA5}">
                      <a16:colId xmlns:a16="http://schemas.microsoft.com/office/drawing/2014/main" val="1758327464"/>
                    </a:ext>
                  </a:extLst>
                </a:gridCol>
              </a:tblGrid>
              <a:tr h="328577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 Demand </a:t>
                      </a:r>
                      <a:r>
                        <a:rPr lang="en-US" sz="12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 next 5 years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3859956"/>
                  </a:ext>
                </a:extLst>
              </a:tr>
              <a:tr h="33062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demand @ stable vacancy* (SF)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40K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39376"/>
                  </a:ext>
                </a:extLst>
              </a:tr>
              <a:tr h="30229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Projected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new demand by 2024** (SF)</a:t>
                      </a:r>
                    </a:p>
                  </a:txBody>
                  <a:tcPr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53K - 79K</a:t>
                      </a:r>
                    </a:p>
                  </a:txBody>
                  <a:tcPr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563754"/>
                  </a:ext>
                </a:extLst>
              </a:tr>
              <a:tr h="30229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Office Demand in Market Area (SF)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93K – 119K</a:t>
                      </a:r>
                    </a:p>
                  </a:txBody>
                  <a:tcP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702552"/>
                  </a:ext>
                </a:extLst>
              </a:tr>
              <a:tr h="30229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Office Demand in Downtown Salisbury***</a:t>
                      </a: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36K – 47K</a:t>
                      </a:r>
                    </a:p>
                  </a:txBody>
                  <a:tcPr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76914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322234B-4691-214D-AAD1-E0960C3D12DD}"/>
              </a:ext>
            </a:extLst>
          </p:cNvPr>
          <p:cNvSpPr txBox="1"/>
          <p:nvPr/>
        </p:nvSpPr>
        <p:spPr>
          <a:xfrm>
            <a:off x="4515647" y="4134188"/>
            <a:ext cx="430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*Office market constrained at &lt;3% vacancy. A stable vacancy is roughly 7%.</a:t>
            </a:r>
          </a:p>
          <a:p>
            <a:pPr algn="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**Based on an estimated 1,100 new office-prone jobs in market area by 2024; assumes 150-250 sf of office per worker.</a:t>
            </a:r>
          </a:p>
          <a:p>
            <a:pPr algn="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***Based on a historical capture rate of 40%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30DCBB-0459-C349-B24B-0B06D6A91944}"/>
              </a:ext>
            </a:extLst>
          </p:cNvPr>
          <p:cNvSpPr txBox="1"/>
          <p:nvPr/>
        </p:nvSpPr>
        <p:spPr>
          <a:xfrm>
            <a:off x="320741" y="4595853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ESRI, NC Department of Commerce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680FBD9-0D7C-D342-9422-4766E210E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031259"/>
              </p:ext>
            </p:extLst>
          </p:nvPr>
        </p:nvGraphicFramePr>
        <p:xfrm>
          <a:off x="650691" y="2950847"/>
          <a:ext cx="7404362" cy="1097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301645">
                  <a:extLst>
                    <a:ext uri="{9D8B030D-6E8A-4147-A177-3AD203B41FA5}">
                      <a16:colId xmlns:a16="http://schemas.microsoft.com/office/drawing/2014/main" val="2185488556"/>
                    </a:ext>
                  </a:extLst>
                </a:gridCol>
                <a:gridCol w="2102717">
                  <a:extLst>
                    <a:ext uri="{9D8B030D-6E8A-4147-A177-3AD203B41FA5}">
                      <a16:colId xmlns:a16="http://schemas.microsoft.com/office/drawing/2014/main" val="1758327464"/>
                    </a:ext>
                  </a:extLst>
                </a:gridCol>
              </a:tblGrid>
              <a:tr h="302290">
                <a:tc>
                  <a:txBody>
                    <a:bodyPr/>
                    <a:lstStyle/>
                    <a:p>
                      <a:r>
                        <a:rPr lang="en-US" b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 Vacant Office Buildings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010458"/>
                  </a:ext>
                </a:extLst>
              </a:tr>
              <a:tr h="302290">
                <a:tc>
                  <a:txBody>
                    <a:bodyPr/>
                    <a:lstStyle/>
                    <a:p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Former Wells Fargo Building (SF)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1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22.5K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5030559"/>
                  </a:ext>
                </a:extLst>
              </a:tr>
              <a:tr h="302290">
                <a:tc>
                  <a:txBody>
                    <a:bodyPr/>
                    <a:lstStyle/>
                    <a:p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Salisbury Post (SF)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1" dirty="0">
                          <a:solidFill>
                            <a:schemeClr val="accent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56K 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137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2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27" y="139223"/>
            <a:ext cx="7354241" cy="525710"/>
          </a:xfrm>
        </p:spPr>
        <p:txBody>
          <a:bodyPr>
            <a:normAutofit/>
          </a:bodyPr>
          <a:lstStyle/>
          <a:p>
            <a:r>
              <a:rPr lang="en-US" sz="2400" dirty="0"/>
              <a:t>COVID-19 Impact on Office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427" y="664933"/>
            <a:ext cx="8628062" cy="4096239"/>
          </a:xfrm>
        </p:spPr>
        <p:txBody>
          <a:bodyPr>
            <a:noAutofit/>
          </a:bodyPr>
          <a:lstStyle/>
          <a:p>
            <a:r>
              <a:rPr lang="en-US" sz="1600" dirty="0"/>
              <a:t>Amount of sublease space has increased over 30% from same time last year. (CoStar)</a:t>
            </a:r>
          </a:p>
          <a:p>
            <a:r>
              <a:rPr lang="en-US" sz="1600" dirty="0"/>
              <a:t>Leasing has dropped 56% from same time last year (CoStar)</a:t>
            </a:r>
          </a:p>
          <a:p>
            <a:r>
              <a:rPr lang="en-US" sz="1600" dirty="0"/>
              <a:t>Remote workforce directives, rise of video conferencing software have driven lack of demand for office spaces</a:t>
            </a:r>
          </a:p>
          <a:p>
            <a:pPr lvl="1"/>
            <a:r>
              <a:rPr lang="en-US" sz="1600" dirty="0"/>
              <a:t>Businesses that do return to offices will operate at lower office worker density (more space per employee)</a:t>
            </a:r>
          </a:p>
          <a:p>
            <a:r>
              <a:rPr lang="en-US" sz="1600" dirty="0"/>
              <a:t>Older, cheaper space may not be as attractive to tenants who don’t want to sacrifice health and safety standards that newer buildings may have. (Cushman Wakefield)</a:t>
            </a:r>
          </a:p>
          <a:p>
            <a:r>
              <a:rPr lang="en-US" sz="1600" dirty="0"/>
              <a:t>Smaller office buildings may be more attractive to tenants (less interaction amongst other businesses, less need for elevators and other high touch areas) (Cushman Wakefield)</a:t>
            </a:r>
          </a:p>
          <a:p>
            <a:r>
              <a:rPr lang="en-US" sz="1600" dirty="0"/>
              <a:t>A worst-case scenario would equate to a 50-60% reduction in office space demanded in Salisbury over the next five years. (CoStar, DFI Analysis)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47B1F-BEB2-4011-903B-E1BAE504B4BC}"/>
              </a:ext>
            </a:extLst>
          </p:cNvPr>
          <p:cNvSpPr txBox="1"/>
          <p:nvPr/>
        </p:nvSpPr>
        <p:spPr>
          <a:xfrm>
            <a:off x="825289" y="4865614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CoStar, DFI Interviews and Analysis, Cushman Wakefield</a:t>
            </a:r>
          </a:p>
        </p:txBody>
      </p:sp>
    </p:spTree>
    <p:extLst>
      <p:ext uri="{BB962C8B-B14F-4D97-AF65-F5344CB8AC3E}">
        <p14:creationId xmlns:p14="http://schemas.microsoft.com/office/powerpoint/2010/main" val="418352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B72AEA-6B7E-4B6C-8531-06C75F18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Market Summary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FFE334-4B97-4C68-B544-A6326D0E8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27" y="952472"/>
            <a:ext cx="8628728" cy="3759692"/>
          </a:xfrm>
        </p:spPr>
        <p:txBody>
          <a:bodyPr>
            <a:normAutofit fontScale="92500" lnSpcReduction="10000"/>
          </a:bodyPr>
          <a:lstStyle/>
          <a:p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 vacancy and rents suggest older office product in the market. </a:t>
            </a:r>
          </a:p>
          <a:p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Potential office demand in downtown Salisbury pre-COVID is </a:t>
            </a:r>
            <a:r>
              <a:rPr lang="en-US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36K – 47K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 the next five years.</a:t>
            </a:r>
          </a:p>
          <a:p>
            <a:pPr lvl="1"/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Recent vacancy, coupled with low rents, may make it difficult to develop new office in downtown.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Uncertainty surrounds the impacts of COVID-19 on future office demand.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Worst case scenario shows a 50 – 60% reduction in office space demanded over the next five years.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4E3096-C59D-4943-98BB-E37CB5BB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245" y="4895850"/>
            <a:ext cx="764255" cy="247651"/>
          </a:xfrm>
        </p:spPr>
        <p:txBody>
          <a:bodyPr/>
          <a:lstStyle/>
          <a:p>
            <a:fld id="{FC86294E-1515-E348-87D9-22915E4DE33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6D567-1098-42D9-818D-E7282E84C612}"/>
              </a:ext>
            </a:extLst>
          </p:cNvPr>
          <p:cNvSpPr txBox="1"/>
          <p:nvPr/>
        </p:nvSpPr>
        <p:spPr>
          <a:xfrm>
            <a:off x="825289" y="4865614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CoStar, ESRI, DFI Interviews and Analysis</a:t>
            </a:r>
          </a:p>
        </p:txBody>
      </p:sp>
    </p:spTree>
    <p:extLst>
      <p:ext uri="{BB962C8B-B14F-4D97-AF65-F5344CB8AC3E}">
        <p14:creationId xmlns:p14="http://schemas.microsoft.com/office/powerpoint/2010/main" val="402658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B4E5B-338A-4444-BBF2-57B5173E1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3930188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473A98-B195-4C72-ACF1-9C14485C072C}"/>
              </a:ext>
            </a:extLst>
          </p:cNvPr>
          <p:cNvSpPr/>
          <p:nvPr/>
        </p:nvSpPr>
        <p:spPr>
          <a:xfrm>
            <a:off x="340044" y="829852"/>
            <a:ext cx="2001819" cy="3895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FC57C5-C06B-4B10-9E81-EB3FAA26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F59C41-0055-481B-977D-E9CA6E72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7" y="127347"/>
            <a:ext cx="7155025" cy="525710"/>
          </a:xfrm>
        </p:spPr>
        <p:txBody>
          <a:bodyPr/>
          <a:lstStyle/>
          <a:p>
            <a:r>
              <a:rPr lang="en-US" dirty="0"/>
              <a:t>Salisbury Retail Trade 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02723-02F2-4D9C-93D7-B6356329ECB2}"/>
              </a:ext>
            </a:extLst>
          </p:cNvPr>
          <p:cNvSpPr txBox="1"/>
          <p:nvPr/>
        </p:nvSpPr>
        <p:spPr>
          <a:xfrm>
            <a:off x="825289" y="4865614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CoStar, ESRI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F047A9-32A6-43C6-BBA1-13E6A4256A20}"/>
              </a:ext>
            </a:extLst>
          </p:cNvPr>
          <p:cNvSpPr/>
          <p:nvPr/>
        </p:nvSpPr>
        <p:spPr>
          <a:xfrm>
            <a:off x="2442014" y="824701"/>
            <a:ext cx="1886708" cy="3895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2A3491-4613-4A13-BD21-E520EC9F759D}"/>
              </a:ext>
            </a:extLst>
          </p:cNvPr>
          <p:cNvSpPr txBox="1"/>
          <p:nvPr/>
        </p:nvSpPr>
        <p:spPr>
          <a:xfrm>
            <a:off x="2587271" y="1498484"/>
            <a:ext cx="159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Total Square Feet</a:t>
            </a:r>
            <a:endParaRPr lang="en-US" sz="11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4CF28C-3395-43FA-8384-BBCEEBB69DA9}"/>
              </a:ext>
            </a:extLst>
          </p:cNvPr>
          <p:cNvSpPr txBox="1"/>
          <p:nvPr/>
        </p:nvSpPr>
        <p:spPr>
          <a:xfrm>
            <a:off x="2587271" y="2729567"/>
            <a:ext cx="15961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Vacancy Rate</a:t>
            </a:r>
          </a:p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 A &amp; 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7504A3-C88C-4626-B10B-41E49F2DCA08}"/>
              </a:ext>
            </a:extLst>
          </p:cNvPr>
          <p:cNvSpPr txBox="1"/>
          <p:nvPr/>
        </p:nvSpPr>
        <p:spPr>
          <a:xfrm>
            <a:off x="2400464" y="3938448"/>
            <a:ext cx="19466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Average Rent PSF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 A &amp; B</a:t>
            </a:r>
          </a:p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Downtown Salisbury: $11 - $14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B5D3DC-2533-48A7-94AF-163AF11B445E}"/>
              </a:ext>
            </a:extLst>
          </p:cNvPr>
          <p:cNvSpPr txBox="1"/>
          <p:nvPr/>
        </p:nvSpPr>
        <p:spPr>
          <a:xfrm>
            <a:off x="353443" y="1498484"/>
            <a:ext cx="197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Daytime Population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FAF9F0-3348-417A-89FE-958919CBE518}"/>
              </a:ext>
            </a:extLst>
          </p:cNvPr>
          <p:cNvSpPr txBox="1"/>
          <p:nvPr/>
        </p:nvSpPr>
        <p:spPr>
          <a:xfrm>
            <a:off x="851856" y="1123791"/>
            <a:ext cx="97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166K</a:t>
            </a:r>
            <a:endParaRPr lang="en-US" sz="1050" i="1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CE3AD0-A037-4B3F-8BD1-DC65DCE7221E}"/>
              </a:ext>
            </a:extLst>
          </p:cNvPr>
          <p:cNvSpPr txBox="1"/>
          <p:nvPr/>
        </p:nvSpPr>
        <p:spPr>
          <a:xfrm>
            <a:off x="357129" y="2729567"/>
            <a:ext cx="196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Total Households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4998F5-FA51-486C-97BF-209C9F940446}"/>
              </a:ext>
            </a:extLst>
          </p:cNvPr>
          <p:cNvSpPr txBox="1"/>
          <p:nvPr/>
        </p:nvSpPr>
        <p:spPr>
          <a:xfrm>
            <a:off x="851856" y="2336806"/>
            <a:ext cx="97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67K</a:t>
            </a:r>
            <a:endParaRPr lang="en-US" sz="1050" i="1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E84D9D-1DB8-4069-BD16-272DC435F776}"/>
              </a:ext>
            </a:extLst>
          </p:cNvPr>
          <p:cNvSpPr txBox="1"/>
          <p:nvPr/>
        </p:nvSpPr>
        <p:spPr>
          <a:xfrm>
            <a:off x="357129" y="3925012"/>
            <a:ext cx="196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Per Capita Sales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0D3380-B78F-4718-9C99-24A2700ACB29}"/>
              </a:ext>
            </a:extLst>
          </p:cNvPr>
          <p:cNvSpPr txBox="1"/>
          <p:nvPr/>
        </p:nvSpPr>
        <p:spPr>
          <a:xfrm>
            <a:off x="357129" y="3490942"/>
            <a:ext cx="197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$7,725</a:t>
            </a:r>
            <a:endParaRPr lang="en-US" sz="1050" i="1" dirty="0">
              <a:solidFill>
                <a:schemeClr val="accent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95C8C3F-61A4-497D-AAD9-35BDA6E9B40F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8729" y="720748"/>
            <a:ext cx="594360" cy="5943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0A0FE-E18D-4D25-8ECE-092A380FCD38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52479" y="823521"/>
            <a:ext cx="401196" cy="401196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E9B9481-F333-4A08-BE1A-883CE101527C}"/>
              </a:ext>
            </a:extLst>
          </p:cNvPr>
          <p:cNvGrpSpPr/>
          <p:nvPr/>
        </p:nvGrpSpPr>
        <p:grpSpPr>
          <a:xfrm>
            <a:off x="2746798" y="2336806"/>
            <a:ext cx="1253998" cy="461665"/>
            <a:chOff x="2758370" y="2336806"/>
            <a:chExt cx="1253998" cy="4616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FDF96D-0570-412F-8317-AF4266585AD5}"/>
                </a:ext>
              </a:extLst>
            </p:cNvPr>
            <p:cNvSpPr txBox="1"/>
            <p:nvPr/>
          </p:nvSpPr>
          <p:spPr>
            <a:xfrm>
              <a:off x="2758370" y="2336806"/>
              <a:ext cx="1253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</a:rPr>
                <a:t>3%</a:t>
              </a:r>
              <a:endParaRPr lang="en-US" i="1" dirty="0">
                <a:solidFill>
                  <a:schemeClr val="accent1"/>
                </a:solidFill>
              </a:endParaRP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28A00D0E-2BFB-468C-A1ED-1C2BB481B012}"/>
                </a:ext>
              </a:extLst>
            </p:cNvPr>
            <p:cNvSpPr/>
            <p:nvPr/>
          </p:nvSpPr>
          <p:spPr>
            <a:xfrm rot="5400000" flipV="1">
              <a:off x="3807898" y="2471481"/>
              <a:ext cx="208403" cy="200537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8882711-7228-4242-B310-EB9DE54ACC11}"/>
              </a:ext>
            </a:extLst>
          </p:cNvPr>
          <p:cNvGrpSpPr/>
          <p:nvPr/>
        </p:nvGrpSpPr>
        <p:grpSpPr>
          <a:xfrm>
            <a:off x="2711172" y="1121836"/>
            <a:ext cx="1283382" cy="461665"/>
            <a:chOff x="2758370" y="2336806"/>
            <a:chExt cx="1283382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7229C98-E425-41A3-8567-6EEC800BD028}"/>
                </a:ext>
              </a:extLst>
            </p:cNvPr>
            <p:cNvSpPr txBox="1"/>
            <p:nvPr/>
          </p:nvSpPr>
          <p:spPr>
            <a:xfrm>
              <a:off x="2758370" y="2336806"/>
              <a:ext cx="1253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</a:rPr>
                <a:t>7.5M</a:t>
              </a:r>
              <a:endParaRPr lang="en-US" i="1" dirty="0">
                <a:solidFill>
                  <a:schemeClr val="accent1"/>
                </a:solidFill>
              </a:endParaRPr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E35F4B37-2D3A-4A07-9E3B-853638F8CB06}"/>
                </a:ext>
              </a:extLst>
            </p:cNvPr>
            <p:cNvSpPr/>
            <p:nvPr/>
          </p:nvSpPr>
          <p:spPr>
            <a:xfrm rot="16200000">
              <a:off x="3837282" y="2462428"/>
              <a:ext cx="208403" cy="200537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0DE91B0-F380-4F5A-865F-78CD6919BDBB}"/>
              </a:ext>
            </a:extLst>
          </p:cNvPr>
          <p:cNvGrpSpPr/>
          <p:nvPr/>
        </p:nvGrpSpPr>
        <p:grpSpPr>
          <a:xfrm>
            <a:off x="2717413" y="3456238"/>
            <a:ext cx="1283382" cy="461665"/>
            <a:chOff x="2758370" y="2336806"/>
            <a:chExt cx="1283382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0339556-D603-4599-8C02-9F8A8DA880A4}"/>
                </a:ext>
              </a:extLst>
            </p:cNvPr>
            <p:cNvSpPr txBox="1"/>
            <p:nvPr/>
          </p:nvSpPr>
          <p:spPr>
            <a:xfrm>
              <a:off x="2758370" y="2336806"/>
              <a:ext cx="1253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</a:rPr>
                <a:t>$14.71</a:t>
              </a:r>
              <a:endParaRPr lang="en-US" i="1" dirty="0">
                <a:solidFill>
                  <a:schemeClr val="accent1"/>
                </a:solidFill>
              </a:endParaRPr>
            </a:p>
          </p:txBody>
        </p:sp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0703E31F-043D-48E4-A2C4-31EE8BB91471}"/>
                </a:ext>
              </a:extLst>
            </p:cNvPr>
            <p:cNvSpPr/>
            <p:nvPr/>
          </p:nvSpPr>
          <p:spPr>
            <a:xfrm rot="16200000">
              <a:off x="3837282" y="2462428"/>
              <a:ext cx="208403" cy="200537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Star: 4 Points 37">
            <a:extLst>
              <a:ext uri="{FF2B5EF4-FFF2-40B4-BE49-F238E27FC236}">
                <a16:creationId xmlns:a16="http://schemas.microsoft.com/office/drawing/2014/main" id="{3F21012B-9D18-4103-9D00-8FC5F5AE8213}"/>
              </a:ext>
            </a:extLst>
          </p:cNvPr>
          <p:cNvSpPr/>
          <p:nvPr/>
        </p:nvSpPr>
        <p:spPr>
          <a:xfrm>
            <a:off x="6442530" y="2906715"/>
            <a:ext cx="261257" cy="261257"/>
          </a:xfrm>
          <a:prstGeom prst="star4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3CE96A3-9E75-4E1C-BB60-6B6A5F5CE4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2" r="5858"/>
          <a:stretch/>
        </p:blipFill>
        <p:spPr>
          <a:xfrm>
            <a:off x="4455670" y="1131493"/>
            <a:ext cx="4542313" cy="320001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0855FD1-43B7-4C3C-A2A5-885FE5836E71}"/>
              </a:ext>
            </a:extLst>
          </p:cNvPr>
          <p:cNvSpPr txBox="1"/>
          <p:nvPr/>
        </p:nvSpPr>
        <p:spPr>
          <a:xfrm>
            <a:off x="357129" y="1777554"/>
            <a:ext cx="19981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41% are workers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1403C3-50F6-4BE2-AFE9-8F39B618D600}"/>
              </a:ext>
            </a:extLst>
          </p:cNvPr>
          <p:cNvSpPr txBox="1"/>
          <p:nvPr/>
        </p:nvSpPr>
        <p:spPr>
          <a:xfrm>
            <a:off x="357129" y="3020511"/>
            <a:ext cx="1971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&lt;1% increase per year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A8C49A-5A9E-440C-9141-879C5E154EA1}"/>
              </a:ext>
            </a:extLst>
          </p:cNvPr>
          <p:cNvSpPr txBox="1"/>
          <p:nvPr/>
        </p:nvSpPr>
        <p:spPr>
          <a:xfrm>
            <a:off x="353443" y="4215668"/>
            <a:ext cx="1988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Based on trade area population</a:t>
            </a:r>
          </a:p>
        </p:txBody>
      </p:sp>
    </p:spTree>
    <p:extLst>
      <p:ext uri="{BB962C8B-B14F-4D97-AF65-F5344CB8AC3E}">
        <p14:creationId xmlns:p14="http://schemas.microsoft.com/office/powerpoint/2010/main" val="2773381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EFAEDA-752B-4F42-A842-DF44D9EE1B5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Overview</a:t>
            </a:r>
          </a:p>
          <a:p>
            <a:r>
              <a:rPr lang="en-US" dirty="0"/>
              <a:t>Market Analysis</a:t>
            </a:r>
          </a:p>
          <a:p>
            <a:pPr lvl="1"/>
            <a:r>
              <a:rPr lang="en-US" dirty="0"/>
              <a:t>Office</a:t>
            </a:r>
          </a:p>
          <a:p>
            <a:pPr lvl="1"/>
            <a:r>
              <a:rPr lang="en-US" dirty="0"/>
              <a:t>Retail</a:t>
            </a:r>
          </a:p>
          <a:p>
            <a:pPr lvl="1"/>
            <a:r>
              <a:rPr lang="en-US" dirty="0"/>
              <a:t>Multifamily</a:t>
            </a:r>
          </a:p>
          <a:p>
            <a:pPr lvl="1"/>
            <a:r>
              <a:rPr lang="en-US" dirty="0"/>
              <a:t>Hospitality</a:t>
            </a:r>
          </a:p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4158458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B00564-193B-4A51-95B3-F60B4161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9DAD08-1C18-40E6-BC3B-BB530C59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Declining Vacancy, Modest Rent Growth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02083-098C-4CCA-A730-1FF483E22E8A}"/>
              </a:ext>
            </a:extLst>
          </p:cNvPr>
          <p:cNvSpPr txBox="1"/>
          <p:nvPr/>
        </p:nvSpPr>
        <p:spPr>
          <a:xfrm>
            <a:off x="255427" y="938030"/>
            <a:ext cx="8235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Occupancy, Vacancy, and Rents for Class A &amp; B Properties</a:t>
            </a:r>
            <a:endParaRPr lang="en-US" sz="14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2D25DA-C4D7-495B-8981-52F59113CE8F}"/>
              </a:ext>
            </a:extLst>
          </p:cNvPr>
          <p:cNvSpPr txBox="1"/>
          <p:nvPr/>
        </p:nvSpPr>
        <p:spPr>
          <a:xfrm>
            <a:off x="825289" y="4865614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CoStar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D2396D5-5976-450D-8BF3-689140F57B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4489904"/>
              </p:ext>
            </p:extLst>
          </p:nvPr>
        </p:nvGraphicFramePr>
        <p:xfrm>
          <a:off x="892206" y="1207942"/>
          <a:ext cx="7359588" cy="3606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328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64266-B164-4353-855E-1B472481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D14A34-8C03-49B8-A28D-AE1FBF31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7" y="139223"/>
            <a:ext cx="7521001" cy="525710"/>
          </a:xfrm>
        </p:spPr>
        <p:txBody>
          <a:bodyPr>
            <a:noAutofit/>
          </a:bodyPr>
          <a:lstStyle/>
          <a:p>
            <a:r>
              <a:rPr lang="en-US" sz="2500" dirty="0"/>
              <a:t>Retail Supply In the Pipeline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38F398-2DC9-49C8-9114-E95483F09937}"/>
              </a:ext>
            </a:extLst>
          </p:cNvPr>
          <p:cNvSpPr txBox="1"/>
          <p:nvPr/>
        </p:nvSpPr>
        <p:spPr>
          <a:xfrm>
            <a:off x="2474893" y="1801380"/>
            <a:ext cx="209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Rowan, Davidson County </a:t>
            </a:r>
            <a:r>
              <a:rPr lang="en-US" sz="1200" dirty="0">
                <a:solidFill>
                  <a:schemeClr val="tx2"/>
                </a:solidFill>
              </a:rPr>
              <a:t>Retail Supply in Pipeline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20FCC-D537-45F4-8637-FCC12BD8EFED}"/>
              </a:ext>
            </a:extLst>
          </p:cNvPr>
          <p:cNvSpPr txBox="1"/>
          <p:nvPr/>
        </p:nvSpPr>
        <p:spPr>
          <a:xfrm>
            <a:off x="1026660" y="1847546"/>
            <a:ext cx="152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20,400 SF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A59A6-A6F4-404A-A662-48210FCB31E4}"/>
              </a:ext>
            </a:extLst>
          </p:cNvPr>
          <p:cNvSpPr txBox="1"/>
          <p:nvPr/>
        </p:nvSpPr>
        <p:spPr>
          <a:xfrm>
            <a:off x="2474893" y="2423127"/>
            <a:ext cx="185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Salisbury Downtown 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Retail Supply in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A181A-E60E-4935-A128-7C3E2A1ED515}"/>
              </a:ext>
            </a:extLst>
          </p:cNvPr>
          <p:cNvSpPr txBox="1"/>
          <p:nvPr/>
        </p:nvSpPr>
        <p:spPr>
          <a:xfrm>
            <a:off x="1026660" y="2469293"/>
            <a:ext cx="152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33,900 SF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63BE42-AAFF-4C21-A2D4-C357FCC7A3B9}"/>
              </a:ext>
            </a:extLst>
          </p:cNvPr>
          <p:cNvSpPr txBox="1"/>
          <p:nvPr/>
        </p:nvSpPr>
        <p:spPr>
          <a:xfrm>
            <a:off x="1026660" y="3023610"/>
            <a:ext cx="1525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54,300 SF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76254-B162-4C4B-9E79-18E63A581AFB}"/>
              </a:ext>
            </a:extLst>
          </p:cNvPr>
          <p:cNvSpPr txBox="1"/>
          <p:nvPr/>
        </p:nvSpPr>
        <p:spPr>
          <a:xfrm>
            <a:off x="2474892" y="3115943"/>
            <a:ext cx="2097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Total Retail Pipeline SF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CFED2-D89E-4FF3-BFC7-5A4468A04A6A}"/>
              </a:ext>
            </a:extLst>
          </p:cNvPr>
          <p:cNvSpPr txBox="1"/>
          <p:nvPr/>
        </p:nvSpPr>
        <p:spPr>
          <a:xfrm>
            <a:off x="799926" y="2456629"/>
            <a:ext cx="37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+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D69C36-C7FA-4B40-B1A4-A82EB8DFC2DD}"/>
              </a:ext>
            </a:extLst>
          </p:cNvPr>
          <p:cNvCxnSpPr>
            <a:cxnSpLocks/>
          </p:cNvCxnSpPr>
          <p:nvPr/>
        </p:nvCxnSpPr>
        <p:spPr>
          <a:xfrm>
            <a:off x="735714" y="2936452"/>
            <a:ext cx="3740728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E422E95-40E4-4181-A0E1-26C840C601D8}"/>
              </a:ext>
            </a:extLst>
          </p:cNvPr>
          <p:cNvSpPr txBox="1"/>
          <p:nvPr/>
        </p:nvSpPr>
        <p:spPr>
          <a:xfrm>
            <a:off x="5556272" y="2732664"/>
            <a:ext cx="2611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EMPIRE HOTEL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B9AC6BF-5DEB-4424-82F4-65352DBD542B}"/>
              </a:ext>
            </a:extLst>
          </p:cNvPr>
          <p:cNvCxnSpPr>
            <a:cxnSpLocks/>
          </p:cNvCxnSpPr>
          <p:nvPr/>
        </p:nvCxnSpPr>
        <p:spPr>
          <a:xfrm>
            <a:off x="5157849" y="1102485"/>
            <a:ext cx="124691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626692C-8B81-4164-B149-8AB0E4D51DAC}"/>
              </a:ext>
            </a:extLst>
          </p:cNvPr>
          <p:cNvCxnSpPr>
            <a:cxnSpLocks/>
          </p:cNvCxnSpPr>
          <p:nvPr/>
        </p:nvCxnSpPr>
        <p:spPr>
          <a:xfrm flipV="1">
            <a:off x="5157849" y="1102486"/>
            <a:ext cx="0" cy="2924625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06C591-CF48-4E97-92A5-DBFD1570F0E7}"/>
              </a:ext>
            </a:extLst>
          </p:cNvPr>
          <p:cNvCxnSpPr>
            <a:cxnSpLocks/>
          </p:cNvCxnSpPr>
          <p:nvPr/>
        </p:nvCxnSpPr>
        <p:spPr>
          <a:xfrm>
            <a:off x="5157848" y="4027111"/>
            <a:ext cx="124691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3E6422-2D2C-4CA7-A743-E55F9AF38A73}"/>
              </a:ext>
            </a:extLst>
          </p:cNvPr>
          <p:cNvCxnSpPr>
            <a:cxnSpLocks/>
          </p:cNvCxnSpPr>
          <p:nvPr/>
        </p:nvCxnSpPr>
        <p:spPr>
          <a:xfrm>
            <a:off x="4572000" y="2571750"/>
            <a:ext cx="585849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F4E181D-F9E5-4BA5-A8DC-C7CA1993DB4F}"/>
              </a:ext>
            </a:extLst>
          </p:cNvPr>
          <p:cNvSpPr txBox="1"/>
          <p:nvPr/>
        </p:nvSpPr>
        <p:spPr>
          <a:xfrm>
            <a:off x="689802" y="1342879"/>
            <a:ext cx="3825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tx2"/>
                </a:solidFill>
              </a:rPr>
              <a:t>Retail Proposed or Under Construction</a:t>
            </a:r>
            <a:endParaRPr lang="en-US" sz="1400" i="1" dirty="0">
              <a:solidFill>
                <a:schemeClr val="tx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D837CA-3419-436F-9403-329270D0FB68}"/>
              </a:ext>
            </a:extLst>
          </p:cNvPr>
          <p:cNvSpPr txBox="1"/>
          <p:nvPr/>
        </p:nvSpPr>
        <p:spPr>
          <a:xfrm>
            <a:off x="825289" y="4865614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CoStar, DFI Interviews and Analysis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F6D1C43-4B3A-4C0C-8CFB-3005EB8C1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364" y="2732664"/>
            <a:ext cx="2743200" cy="112014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4947837-C3D2-4867-85E5-D8C0F28FF9F8}"/>
              </a:ext>
            </a:extLst>
          </p:cNvPr>
          <p:cNvSpPr txBox="1"/>
          <p:nvPr/>
        </p:nvSpPr>
        <p:spPr>
          <a:xfrm>
            <a:off x="5692479" y="3663171"/>
            <a:ext cx="2611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EMPIRE HOTEL – 28.5K SF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9151F29-F1D5-4E0B-A047-AD4A78182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486" y="1157582"/>
            <a:ext cx="2743200" cy="12433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BE2F4D-5565-43ED-944C-0866F5204D97}"/>
              </a:ext>
            </a:extLst>
          </p:cNvPr>
          <p:cNvSpPr txBox="1"/>
          <p:nvPr/>
        </p:nvSpPr>
        <p:spPr>
          <a:xfrm>
            <a:off x="6790034" y="1157582"/>
            <a:ext cx="1505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403 N MAIN ST – 5500 SF</a:t>
            </a:r>
          </a:p>
        </p:txBody>
      </p:sp>
    </p:spTree>
    <p:extLst>
      <p:ext uri="{BB962C8B-B14F-4D97-AF65-F5344CB8AC3E}">
        <p14:creationId xmlns:p14="http://schemas.microsoft.com/office/powerpoint/2010/main" val="3181956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82551-1EAB-2143-B124-74DC6513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7" y="139223"/>
            <a:ext cx="8194890" cy="525710"/>
          </a:xfrm>
        </p:spPr>
        <p:txBody>
          <a:bodyPr>
            <a:normAutofit/>
          </a:bodyPr>
          <a:lstStyle/>
          <a:p>
            <a:r>
              <a:rPr lang="en-US" dirty="0"/>
              <a:t>Low Retail Demand in Downtown Salisbury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B7CAC7-12E5-CD43-8C55-A1C20578F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9898"/>
              </p:ext>
            </p:extLst>
          </p:nvPr>
        </p:nvGraphicFramePr>
        <p:xfrm>
          <a:off x="650691" y="1071448"/>
          <a:ext cx="740436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1645">
                  <a:extLst>
                    <a:ext uri="{9D8B030D-6E8A-4147-A177-3AD203B41FA5}">
                      <a16:colId xmlns:a16="http://schemas.microsoft.com/office/drawing/2014/main" val="2185488556"/>
                    </a:ext>
                  </a:extLst>
                </a:gridCol>
                <a:gridCol w="2102717">
                  <a:extLst>
                    <a:ext uri="{9D8B030D-6E8A-4147-A177-3AD203B41FA5}">
                      <a16:colId xmlns:a16="http://schemas.microsoft.com/office/drawing/2014/main" val="1758327464"/>
                    </a:ext>
                  </a:extLst>
                </a:gridCol>
              </a:tblGrid>
              <a:tr h="328577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Retail Demand </a:t>
                      </a:r>
                      <a:r>
                        <a:rPr lang="en-US" sz="12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 next 5 years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3859956"/>
                  </a:ext>
                </a:extLst>
              </a:tr>
              <a:tr h="33062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demand @ stable vacancy* (SF)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30K – 35K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39376"/>
                  </a:ext>
                </a:extLst>
              </a:tr>
              <a:tr h="30229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Projected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new demand by 2024** (SF)</a:t>
                      </a:r>
                    </a:p>
                  </a:txBody>
                  <a:tcPr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177K – 265K</a:t>
                      </a:r>
                    </a:p>
                  </a:txBody>
                  <a:tcPr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563754"/>
                  </a:ext>
                </a:extLst>
              </a:tr>
              <a:tr h="30229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Retail Demand in Market Area*** (SF)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152K – 245K</a:t>
                      </a:r>
                    </a:p>
                  </a:txBody>
                  <a:tcP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702552"/>
                  </a:ext>
                </a:extLst>
              </a:tr>
              <a:tr h="30229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Retail Demand in Downtown Salisbury****</a:t>
                      </a: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4,500 – 7,200</a:t>
                      </a:r>
                    </a:p>
                  </a:txBody>
                  <a:tcPr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76914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322234B-4691-214D-AAD1-E0960C3D12DD}"/>
              </a:ext>
            </a:extLst>
          </p:cNvPr>
          <p:cNvSpPr txBox="1"/>
          <p:nvPr/>
        </p:nvSpPr>
        <p:spPr>
          <a:xfrm>
            <a:off x="4515647" y="4134188"/>
            <a:ext cx="43055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*Retail market constrained at &lt;3% vacancy. A stable vacancy is roughly 7%.</a:t>
            </a:r>
          </a:p>
          <a:p>
            <a:pPr algn="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**Based on an estimated 69K new households in market area by 2024; assumes 150-250 sf of retail sf per customer.</a:t>
            </a:r>
          </a:p>
          <a:p>
            <a:pPr algn="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***Is the sum of current demand plus projected demand minus pipeline supply</a:t>
            </a:r>
            <a:b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****Based on a 3% historical capture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30DCBB-0459-C349-B24B-0B06D6A91944}"/>
              </a:ext>
            </a:extLst>
          </p:cNvPr>
          <p:cNvSpPr txBox="1"/>
          <p:nvPr/>
        </p:nvSpPr>
        <p:spPr>
          <a:xfrm>
            <a:off x="320741" y="4595853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ESRI, NC Department of Commerce</a:t>
            </a:r>
          </a:p>
        </p:txBody>
      </p:sp>
    </p:spTree>
    <p:extLst>
      <p:ext uri="{BB962C8B-B14F-4D97-AF65-F5344CB8AC3E}">
        <p14:creationId xmlns:p14="http://schemas.microsoft.com/office/powerpoint/2010/main" val="1985523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Impact on Retail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427" y="768473"/>
            <a:ext cx="8628062" cy="4235804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Retail visits fell by 50% in April of 2020 and have plateaued at 25% less of pre-pandemic visits in recent months. (CoStar)</a:t>
            </a:r>
          </a:p>
          <a:p>
            <a:pPr lvl="1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Accommodations and Food Services and Beverage are the most affected businesses (McKinsey)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of July 2020, Salisbury received 52 loans from the Paycheck Protection Program. Limited-service restaurant recipients include:</a:t>
            </a:r>
          </a:p>
          <a:p>
            <a:pPr lvl="1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Team Carolinas Inc        $2-5M        (6 jobs)</a:t>
            </a:r>
          </a:p>
          <a:p>
            <a:pPr lvl="1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Jaar Company LLC        $1-2M        (291 jobs)</a:t>
            </a:r>
          </a:p>
          <a:p>
            <a:pPr lvl="1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Cook Out Salisbury Inc  $150-350K (29 jobs)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Rowan county projecting a 4% reduction in downtown supportable sales </a:t>
            </a:r>
          </a:p>
          <a:p>
            <a:pPr lvl="1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 equate to and additional ~10K SF of retail space demanded in downtown Salisbury over the next five years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808BF6-A4A2-4EF0-9F4C-21208932E672}"/>
              </a:ext>
            </a:extLst>
          </p:cNvPr>
          <p:cNvSpPr txBox="1"/>
          <p:nvPr/>
        </p:nvSpPr>
        <p:spPr>
          <a:xfrm>
            <a:off x="825288" y="4865614"/>
            <a:ext cx="35797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Opportunity Insights, ProPublica,  DFI Interviews and Analysis, CoStar, McKinsey</a:t>
            </a:r>
          </a:p>
        </p:txBody>
      </p:sp>
    </p:spTree>
    <p:extLst>
      <p:ext uri="{BB962C8B-B14F-4D97-AF65-F5344CB8AC3E}">
        <p14:creationId xmlns:p14="http://schemas.microsoft.com/office/powerpoint/2010/main" val="407555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B72AEA-6B7E-4B6C-8531-06C75F18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Retail Trade Area Summary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FFE334-4B97-4C68-B544-A6326D0E8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27" y="850872"/>
            <a:ext cx="8628728" cy="3943378"/>
          </a:xfrm>
        </p:spPr>
        <p:txBody>
          <a:bodyPr>
            <a:noAutofit/>
          </a:bodyPr>
          <a:lstStyle/>
          <a:p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Though vacancy has declined since 2010 (9% 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 3%)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rent growth has been modest over the same time period (5%).</a:t>
            </a:r>
          </a:p>
          <a:p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Empire Hotel will have a significant impact on retail demand in the trade area (adds </a:t>
            </a:r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28K SF 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retail)</a:t>
            </a:r>
          </a:p>
          <a:p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Potential retail demand in downtown Salisbury is </a:t>
            </a:r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4,500 – 7,200 SF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over the next five years.</a:t>
            </a:r>
          </a:p>
          <a:p>
            <a:pPr lvl="1"/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 retail rents ($12.50) pose a challenge for new development.</a:t>
            </a:r>
          </a:p>
          <a:p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reduction in downtown supportable sales may increase demand for retail in downtown Salisbury by ~10K SF over the next five years.</a:t>
            </a:r>
            <a:endParaRPr lang="en-US" sz="19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4E3096-C59D-4943-98BB-E37CB5BB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245" y="4895850"/>
            <a:ext cx="764255" cy="247651"/>
          </a:xfrm>
        </p:spPr>
        <p:txBody>
          <a:bodyPr/>
          <a:lstStyle/>
          <a:p>
            <a:fld id="{FC86294E-1515-E348-87D9-22915E4DE33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6819-D4C8-084D-BE18-B8B8D269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Multifamily</a:t>
            </a:r>
          </a:p>
        </p:txBody>
      </p:sp>
    </p:spTree>
    <p:extLst>
      <p:ext uri="{BB962C8B-B14F-4D97-AF65-F5344CB8AC3E}">
        <p14:creationId xmlns:p14="http://schemas.microsoft.com/office/powerpoint/2010/main" val="801310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473A98-B195-4C72-ACF1-9C14485C072C}"/>
              </a:ext>
            </a:extLst>
          </p:cNvPr>
          <p:cNvSpPr/>
          <p:nvPr/>
        </p:nvSpPr>
        <p:spPr>
          <a:xfrm>
            <a:off x="340044" y="829852"/>
            <a:ext cx="2001819" cy="3895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FC57C5-C06B-4B10-9E81-EB3FAA26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t>26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F59C41-0055-481B-977D-E9CA6E72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7" y="127347"/>
            <a:ext cx="7155025" cy="525710"/>
          </a:xfrm>
        </p:spPr>
        <p:txBody>
          <a:bodyPr/>
          <a:lstStyle/>
          <a:p>
            <a:r>
              <a:rPr lang="en-US" dirty="0"/>
              <a:t>Salisbury Multi-Family Market 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02723-02F2-4D9C-93D7-B6356329ECB2}"/>
              </a:ext>
            </a:extLst>
          </p:cNvPr>
          <p:cNvSpPr txBox="1"/>
          <p:nvPr/>
        </p:nvSpPr>
        <p:spPr>
          <a:xfrm>
            <a:off x="825289" y="4865614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CoStar, ESRI, DSI Economic Vitality Committee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F047A9-32A6-43C6-BBA1-13E6A4256A20}"/>
              </a:ext>
            </a:extLst>
          </p:cNvPr>
          <p:cNvSpPr/>
          <p:nvPr/>
        </p:nvSpPr>
        <p:spPr>
          <a:xfrm>
            <a:off x="2496433" y="811786"/>
            <a:ext cx="1886708" cy="3895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2A3491-4613-4A13-BD21-E520EC9F759D}"/>
              </a:ext>
            </a:extLst>
          </p:cNvPr>
          <p:cNvSpPr txBox="1"/>
          <p:nvPr/>
        </p:nvSpPr>
        <p:spPr>
          <a:xfrm>
            <a:off x="2496432" y="1498484"/>
            <a:ext cx="1886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Total Units</a:t>
            </a:r>
            <a:endParaRPr lang="en-US" sz="11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4CF28C-3395-43FA-8384-BBCEEBB69DA9}"/>
              </a:ext>
            </a:extLst>
          </p:cNvPr>
          <p:cNvSpPr txBox="1"/>
          <p:nvPr/>
        </p:nvSpPr>
        <p:spPr>
          <a:xfrm>
            <a:off x="2496432" y="2729567"/>
            <a:ext cx="1886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Vacancy Rate</a:t>
            </a:r>
            <a:endParaRPr lang="en-US" sz="11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7504A3-C88C-4626-B10B-41E49F2DCA08}"/>
              </a:ext>
            </a:extLst>
          </p:cNvPr>
          <p:cNvSpPr txBox="1"/>
          <p:nvPr/>
        </p:nvSpPr>
        <p:spPr>
          <a:xfrm>
            <a:off x="2487888" y="3937153"/>
            <a:ext cx="1886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Average Asking Rent PSF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F9EFF0-2006-4B4E-B97B-EDDE9BAD65AE}"/>
              </a:ext>
            </a:extLst>
          </p:cNvPr>
          <p:cNvSpPr txBox="1"/>
          <p:nvPr/>
        </p:nvSpPr>
        <p:spPr>
          <a:xfrm>
            <a:off x="494614" y="1777554"/>
            <a:ext cx="1692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2019: 363K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2024: 375K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&lt;1% increase per year</a:t>
            </a:r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B5D3DC-2533-48A7-94AF-163AF11B445E}"/>
              </a:ext>
            </a:extLst>
          </p:cNvPr>
          <p:cNvSpPr txBox="1"/>
          <p:nvPr/>
        </p:nvSpPr>
        <p:spPr>
          <a:xfrm>
            <a:off x="353443" y="1498484"/>
            <a:ext cx="197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Total Population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FAF9F0-3348-417A-89FE-958919CBE518}"/>
              </a:ext>
            </a:extLst>
          </p:cNvPr>
          <p:cNvSpPr txBox="1"/>
          <p:nvPr/>
        </p:nvSpPr>
        <p:spPr>
          <a:xfrm>
            <a:off x="851856" y="1123791"/>
            <a:ext cx="97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363K</a:t>
            </a:r>
            <a:endParaRPr lang="en-US" sz="1050" i="1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9FD80D-4090-421C-B42E-0C1B25CE4F73}"/>
              </a:ext>
            </a:extLst>
          </p:cNvPr>
          <p:cNvSpPr txBox="1"/>
          <p:nvPr/>
        </p:nvSpPr>
        <p:spPr>
          <a:xfrm>
            <a:off x="497773" y="3020511"/>
            <a:ext cx="1686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2019: 141K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2025: 145K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&lt;1% increase per year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CE3AD0-A037-4B3F-8BD1-DC65DCE7221E}"/>
              </a:ext>
            </a:extLst>
          </p:cNvPr>
          <p:cNvSpPr txBox="1"/>
          <p:nvPr/>
        </p:nvSpPr>
        <p:spPr>
          <a:xfrm>
            <a:off x="357129" y="2729567"/>
            <a:ext cx="196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Total Households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4998F5-FA51-486C-97BF-209C9F940446}"/>
              </a:ext>
            </a:extLst>
          </p:cNvPr>
          <p:cNvSpPr txBox="1"/>
          <p:nvPr/>
        </p:nvSpPr>
        <p:spPr>
          <a:xfrm>
            <a:off x="851856" y="2336806"/>
            <a:ext cx="97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141K</a:t>
            </a:r>
            <a:endParaRPr lang="en-US" sz="1050" i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7895BC-AA43-44D8-B8CC-E21C073F6136}"/>
              </a:ext>
            </a:extLst>
          </p:cNvPr>
          <p:cNvSpPr txBox="1"/>
          <p:nvPr/>
        </p:nvSpPr>
        <p:spPr>
          <a:xfrm>
            <a:off x="497773" y="4198763"/>
            <a:ext cx="1686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2019: 50K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2024: $55K</a:t>
            </a:r>
            <a:b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</a:b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2% increase per year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E84D9D-1DB8-4069-BD16-272DC435F776}"/>
              </a:ext>
            </a:extLst>
          </p:cNvPr>
          <p:cNvSpPr txBox="1"/>
          <p:nvPr/>
        </p:nvSpPr>
        <p:spPr>
          <a:xfrm>
            <a:off x="357129" y="3925012"/>
            <a:ext cx="196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Median HH Income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0D3380-B78F-4718-9C99-24A2700ACB29}"/>
              </a:ext>
            </a:extLst>
          </p:cNvPr>
          <p:cNvSpPr txBox="1"/>
          <p:nvPr/>
        </p:nvSpPr>
        <p:spPr>
          <a:xfrm>
            <a:off x="851856" y="3490942"/>
            <a:ext cx="97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$50K</a:t>
            </a:r>
            <a:endParaRPr lang="en-US" sz="1050" i="1" dirty="0">
              <a:solidFill>
                <a:schemeClr val="accent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95C8C3F-61A4-497D-AAD9-35BDA6E9B40F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8729" y="720748"/>
            <a:ext cx="594360" cy="5943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EA0A0FE-E18D-4D25-8ECE-092A380FCD38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52479" y="823521"/>
            <a:ext cx="401196" cy="4011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FDF96D-0570-412F-8317-AF4266585AD5}"/>
              </a:ext>
            </a:extLst>
          </p:cNvPr>
          <p:cNvSpPr txBox="1"/>
          <p:nvPr/>
        </p:nvSpPr>
        <p:spPr>
          <a:xfrm>
            <a:off x="2496433" y="2336806"/>
            <a:ext cx="1869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5%</a:t>
            </a:r>
            <a:endParaRPr lang="en-US" i="1" dirty="0">
              <a:solidFill>
                <a:schemeClr val="accent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8882711-7228-4242-B310-EB9DE54ACC11}"/>
              </a:ext>
            </a:extLst>
          </p:cNvPr>
          <p:cNvGrpSpPr/>
          <p:nvPr/>
        </p:nvGrpSpPr>
        <p:grpSpPr>
          <a:xfrm>
            <a:off x="2496430" y="1121836"/>
            <a:ext cx="1869625" cy="461665"/>
            <a:chOff x="2543628" y="2336806"/>
            <a:chExt cx="1869625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7229C98-E425-41A3-8567-6EEC800BD028}"/>
                </a:ext>
              </a:extLst>
            </p:cNvPr>
            <p:cNvSpPr txBox="1"/>
            <p:nvPr/>
          </p:nvSpPr>
          <p:spPr>
            <a:xfrm>
              <a:off x="2543628" y="2336806"/>
              <a:ext cx="1869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</a:rPr>
                <a:t>2.8K</a:t>
              </a:r>
              <a:endParaRPr lang="en-US" i="1" dirty="0">
                <a:solidFill>
                  <a:schemeClr val="accent1"/>
                </a:solidFill>
              </a:endParaRPr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E35F4B37-2D3A-4A07-9E3B-853638F8CB06}"/>
                </a:ext>
              </a:extLst>
            </p:cNvPr>
            <p:cNvSpPr/>
            <p:nvPr/>
          </p:nvSpPr>
          <p:spPr>
            <a:xfrm rot="16200000">
              <a:off x="4008434" y="2505174"/>
              <a:ext cx="208403" cy="200537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0339556-D603-4599-8C02-9F8A8DA880A4}"/>
              </a:ext>
            </a:extLst>
          </p:cNvPr>
          <p:cNvSpPr txBox="1"/>
          <p:nvPr/>
        </p:nvSpPr>
        <p:spPr>
          <a:xfrm>
            <a:off x="2458881" y="3632430"/>
            <a:ext cx="1886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$0.85</a:t>
            </a:r>
            <a:endParaRPr lang="en-US" sz="2000" i="1" dirty="0">
              <a:solidFill>
                <a:schemeClr val="accent1"/>
              </a:solidFill>
            </a:endParaRPr>
          </a:p>
        </p:txBody>
      </p:sp>
      <p:pic>
        <p:nvPicPr>
          <p:cNvPr id="37" name="Picture 3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BCFD33C-DABA-4A30-BFBF-9697516E36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8"/>
          <a:stretch/>
        </p:blipFill>
        <p:spPr>
          <a:xfrm>
            <a:off x="4455536" y="1148719"/>
            <a:ext cx="4556820" cy="31616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0" name="Arrow: Right 39">
            <a:extLst>
              <a:ext uri="{FF2B5EF4-FFF2-40B4-BE49-F238E27FC236}">
                <a16:creationId xmlns:a16="http://schemas.microsoft.com/office/drawing/2014/main" id="{D50A9E31-09AE-4B81-AA19-9B9105ADFEC8}"/>
              </a:ext>
            </a:extLst>
          </p:cNvPr>
          <p:cNvSpPr/>
          <p:nvPr/>
        </p:nvSpPr>
        <p:spPr>
          <a:xfrm rot="5400000">
            <a:off x="3925978" y="2495533"/>
            <a:ext cx="208403" cy="200537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D09BDA4D-C19A-4EE6-8850-D76441CA5530}"/>
              </a:ext>
            </a:extLst>
          </p:cNvPr>
          <p:cNvSpPr/>
          <p:nvPr/>
        </p:nvSpPr>
        <p:spPr>
          <a:xfrm rot="16200000">
            <a:off x="3963315" y="3748137"/>
            <a:ext cx="208403" cy="200537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55309C-FA51-6E44-ABD7-46E7BE4E9036}"/>
              </a:ext>
            </a:extLst>
          </p:cNvPr>
          <p:cNvSpPr txBox="1"/>
          <p:nvPr/>
        </p:nvSpPr>
        <p:spPr>
          <a:xfrm>
            <a:off x="2576362" y="1757994"/>
            <a:ext cx="1692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 B</a:t>
            </a:r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AEABCF-471D-D945-84CC-245DF3E55F88}"/>
              </a:ext>
            </a:extLst>
          </p:cNvPr>
          <p:cNvSpPr txBox="1"/>
          <p:nvPr/>
        </p:nvSpPr>
        <p:spPr>
          <a:xfrm>
            <a:off x="2584903" y="2975756"/>
            <a:ext cx="1692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 B; 2019</a:t>
            </a:r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E081D9-AF57-8640-B5D3-510F205C29DE}"/>
              </a:ext>
            </a:extLst>
          </p:cNvPr>
          <p:cNvSpPr txBox="1"/>
          <p:nvPr/>
        </p:nvSpPr>
        <p:spPr>
          <a:xfrm>
            <a:off x="2496430" y="4357849"/>
            <a:ext cx="18781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$1.21 in Downtown Salisbury</a:t>
            </a:r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0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B00564-193B-4A51-95B3-F60B4161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t>27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9DAD08-1C18-40E6-BC3B-BB530C593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Multifamily Delivery in the Market Area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132C65-EA8B-47A1-AFCC-C3FB572377AD}"/>
              </a:ext>
            </a:extLst>
          </p:cNvPr>
          <p:cNvSpPr txBox="1"/>
          <p:nvPr/>
        </p:nvSpPr>
        <p:spPr>
          <a:xfrm>
            <a:off x="825289" y="4865614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CoStar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7C55B8-354E-4F45-B372-3533EFE3CAD8}"/>
              </a:ext>
            </a:extLst>
          </p:cNvPr>
          <p:cNvSpPr txBox="1"/>
          <p:nvPr/>
        </p:nvSpPr>
        <p:spPr>
          <a:xfrm>
            <a:off x="6047318" y="3059827"/>
            <a:ext cx="1793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Gold Hill +80</a:t>
            </a:r>
          </a:p>
          <a:p>
            <a:pPr algn="r"/>
            <a:r>
              <a:rPr lang="en-US" sz="1200" b="1" dirty="0">
                <a:solidFill>
                  <a:schemeClr val="accent2"/>
                </a:solidFill>
              </a:rPr>
              <a:t>132 E Innes +4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1D8BC-270F-43B8-B33A-16975E6F42B3}"/>
              </a:ext>
            </a:extLst>
          </p:cNvPr>
          <p:cNvSpPr txBox="1"/>
          <p:nvPr/>
        </p:nvSpPr>
        <p:spPr>
          <a:xfrm>
            <a:off x="3832939" y="1485404"/>
            <a:ext cx="1793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Brenner Crossing</a:t>
            </a:r>
          </a:p>
          <a:p>
            <a:pPr algn="r"/>
            <a:r>
              <a:rPr lang="en-US" sz="1200" b="1" dirty="0">
                <a:solidFill>
                  <a:schemeClr val="accent2"/>
                </a:solidFill>
              </a:rPr>
              <a:t>+90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930923D-F5F3-0942-A808-711D874257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007102"/>
              </p:ext>
            </p:extLst>
          </p:nvPr>
        </p:nvGraphicFramePr>
        <p:xfrm>
          <a:off x="393483" y="1384535"/>
          <a:ext cx="8357032" cy="3324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0514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4A61-153C-AB46-B594-77C3A992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Multifamily Market Demand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993A24-0CE3-D04F-89D4-3406BBD72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388009"/>
              </p:ext>
            </p:extLst>
          </p:nvPr>
        </p:nvGraphicFramePr>
        <p:xfrm>
          <a:off x="869819" y="965123"/>
          <a:ext cx="7404362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8360">
                  <a:extLst>
                    <a:ext uri="{9D8B030D-6E8A-4147-A177-3AD203B41FA5}">
                      <a16:colId xmlns:a16="http://schemas.microsoft.com/office/drawing/2014/main" val="2185488556"/>
                    </a:ext>
                  </a:extLst>
                </a:gridCol>
                <a:gridCol w="2356002">
                  <a:extLst>
                    <a:ext uri="{9D8B030D-6E8A-4147-A177-3AD203B41FA5}">
                      <a16:colId xmlns:a16="http://schemas.microsoft.com/office/drawing/2014/main" val="1758327464"/>
                    </a:ext>
                  </a:extLst>
                </a:gridCol>
              </a:tblGrid>
              <a:tr h="328577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Multifamily Demand </a:t>
                      </a:r>
                      <a:r>
                        <a:rPr lang="en-US" sz="12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 next 5 years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3859956"/>
                  </a:ext>
                </a:extLst>
              </a:tr>
              <a:tr h="330620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2024 Projected Total Households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145K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174783"/>
                  </a:ext>
                </a:extLst>
              </a:tr>
              <a:tr h="3306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Qualified</a:t>
                      </a:r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Renter 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Households in Market Area*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~800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507218"/>
                  </a:ext>
                </a:extLst>
              </a:tr>
              <a:tr h="33062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Opportunity for MF Product 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in Market Area</a:t>
                      </a:r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(2024)**</a:t>
                      </a:r>
                    </a:p>
                  </a:txBody>
                  <a:tcPr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750 - 800 units</a:t>
                      </a:r>
                    </a:p>
                  </a:txBody>
                  <a:tcPr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39376"/>
                  </a:ext>
                </a:extLst>
              </a:tr>
              <a:tr h="30229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Projected</a:t>
                      </a:r>
                      <a:r>
                        <a:rPr lang="en-US" sz="16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 new MF Demand: City of Salisbury</a:t>
                      </a:r>
                    </a:p>
                    <a:p>
                      <a:r>
                        <a:rPr lang="en-US" sz="1000" b="1" i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(50 – 70% historical Capture rate)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400 – 575 units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5563754"/>
                  </a:ext>
                </a:extLst>
              </a:tr>
              <a:tr h="30229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Projected</a:t>
                      </a:r>
                      <a:r>
                        <a:rPr lang="en-US" sz="16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 new MF Demand: Downtown Salisbury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(15% historical Capture rate)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~125 units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976914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239B987-A6D8-5B41-A70B-4679D4BBE171}"/>
              </a:ext>
            </a:extLst>
          </p:cNvPr>
          <p:cNvSpPr txBox="1"/>
          <p:nvPr/>
        </p:nvSpPr>
        <p:spPr>
          <a:xfrm>
            <a:off x="3501720" y="3978322"/>
            <a:ext cx="4772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tx2"/>
                </a:solidFill>
              </a:rPr>
              <a:t>*Households earning $47K-$200K</a:t>
            </a:r>
          </a:p>
          <a:p>
            <a:pPr algn="r"/>
            <a:r>
              <a:rPr lang="en-US" sz="1000" dirty="0">
                <a:solidFill>
                  <a:schemeClr val="tx2"/>
                </a:solidFill>
              </a:rPr>
              <a:t>**Deducts absorption and pipeline projects (including 65 units from Empire Hotel)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25068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BF51919-BA82-4C9F-9593-88C545109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15" r="50788" b="26006"/>
          <a:stretch/>
        </p:blipFill>
        <p:spPr>
          <a:xfrm>
            <a:off x="6047609" y="3381453"/>
            <a:ext cx="2743199" cy="112872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817E5E7-197C-48DA-ABF0-A86DC82979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3" b="22202"/>
          <a:stretch/>
        </p:blipFill>
        <p:spPr>
          <a:xfrm>
            <a:off x="6035292" y="1745321"/>
            <a:ext cx="2755517" cy="19532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B539CC7-0363-4A11-9DC9-D62FBB1AB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192" b="26326"/>
          <a:stretch/>
        </p:blipFill>
        <p:spPr>
          <a:xfrm>
            <a:off x="253736" y="3248166"/>
            <a:ext cx="2743200" cy="121840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39541B3-163D-4459-B797-63D1E91D8E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853"/>
          <a:stretch/>
        </p:blipFill>
        <p:spPr>
          <a:xfrm>
            <a:off x="273711" y="1721778"/>
            <a:ext cx="2743200" cy="18539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301037-7FD3-470B-96BA-DCFC6911F192}"/>
              </a:ext>
            </a:extLst>
          </p:cNvPr>
          <p:cNvSpPr txBox="1"/>
          <p:nvPr/>
        </p:nvSpPr>
        <p:spPr>
          <a:xfrm>
            <a:off x="6036759" y="943841"/>
            <a:ext cx="2747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Washington Building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6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BR: 810 SF at $1100 ($1.36 PSF)</a:t>
            </a:r>
          </a:p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BR: 832 SF at $1200 ($1.44 PSF)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29860-5371-4CD2-A2C0-69C98FFE5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7" y="139223"/>
            <a:ext cx="8395413" cy="525710"/>
          </a:xfrm>
        </p:spPr>
        <p:txBody>
          <a:bodyPr>
            <a:normAutofit/>
          </a:bodyPr>
          <a:lstStyle/>
          <a:p>
            <a:r>
              <a:rPr lang="en-US" dirty="0"/>
              <a:t>Downtown Multifamily Commands Higher Rents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1BF404-D262-4D03-8CB5-1327124AC426}"/>
              </a:ext>
            </a:extLst>
          </p:cNvPr>
          <p:cNvSpPr txBox="1"/>
          <p:nvPr/>
        </p:nvSpPr>
        <p:spPr>
          <a:xfrm>
            <a:off x="825289" y="4865614"/>
            <a:ext cx="355785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DFI Interviews and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8EB8D8-B2F1-4C01-9ADF-2FC9620E90C9}"/>
              </a:ext>
            </a:extLst>
          </p:cNvPr>
          <p:cNvSpPr txBox="1"/>
          <p:nvPr/>
        </p:nvSpPr>
        <p:spPr>
          <a:xfrm>
            <a:off x="255428" y="944563"/>
            <a:ext cx="274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Kitchen Store</a:t>
            </a:r>
            <a:endParaRPr lang="en-US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BR: 1757 SF at $1685 ($0.96 PSF)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5C87DC-FF54-42AC-80C5-3C540F3A87A3}"/>
              </a:ext>
            </a:extLst>
          </p:cNvPr>
          <p:cNvSpPr txBox="1"/>
          <p:nvPr/>
        </p:nvSpPr>
        <p:spPr>
          <a:xfrm>
            <a:off x="6158842" y="4509365"/>
            <a:ext cx="2734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118 N. Main St. Units 301-305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0E5638-4228-4255-B8AC-38EC191FAC60}"/>
              </a:ext>
            </a:extLst>
          </p:cNvPr>
          <p:cNvSpPr txBox="1"/>
          <p:nvPr/>
        </p:nvSpPr>
        <p:spPr>
          <a:xfrm>
            <a:off x="239462" y="4500379"/>
            <a:ext cx="2743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106 N. Main St.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3EAE07-FAE2-40C6-9D0C-0C0EDD3B416D}"/>
              </a:ext>
            </a:extLst>
          </p:cNvPr>
          <p:cNvSpPr/>
          <p:nvPr/>
        </p:nvSpPr>
        <p:spPr>
          <a:xfrm>
            <a:off x="6049070" y="1745322"/>
            <a:ext cx="2743200" cy="2764043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1F4E32-D46B-4F30-96EE-46A72D454F78}"/>
              </a:ext>
            </a:extLst>
          </p:cNvPr>
          <p:cNvSpPr txBox="1"/>
          <p:nvPr/>
        </p:nvSpPr>
        <p:spPr>
          <a:xfrm>
            <a:off x="3191456" y="944563"/>
            <a:ext cx="27432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Smoke Pit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BR: 1250 SF at $1385 ($1.11 PSF)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83A0E9-E1AC-455E-9910-F731AED771DA}"/>
              </a:ext>
            </a:extLst>
          </p:cNvPr>
          <p:cNvSpPr/>
          <p:nvPr/>
        </p:nvSpPr>
        <p:spPr>
          <a:xfrm>
            <a:off x="261286" y="1733550"/>
            <a:ext cx="2743200" cy="2743677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3B7F1A-3431-421C-8179-4ABD496D1AA3}"/>
              </a:ext>
            </a:extLst>
          </p:cNvPr>
          <p:cNvSpPr txBox="1"/>
          <p:nvPr/>
        </p:nvSpPr>
        <p:spPr>
          <a:xfrm>
            <a:off x="3200400" y="4509365"/>
            <a:ext cx="2743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113 E. Innes St. Unit 113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56441AC-B97C-4898-8B5E-C6FB556D10F1}"/>
              </a:ext>
            </a:extLst>
          </p:cNvPr>
          <p:cNvGrpSpPr/>
          <p:nvPr/>
        </p:nvGrpSpPr>
        <p:grpSpPr>
          <a:xfrm>
            <a:off x="3160660" y="1756702"/>
            <a:ext cx="2761086" cy="2743677"/>
            <a:chOff x="233014" y="1766411"/>
            <a:chExt cx="2761086" cy="274367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AE34410-6BDE-49DA-A2F2-E4F1CD51B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3014" y="2917489"/>
              <a:ext cx="2743200" cy="1592599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AF30FFD-DB2B-4603-97F4-F7CEB8179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3426" b="8066"/>
            <a:stretch/>
          </p:blipFill>
          <p:spPr>
            <a:xfrm>
              <a:off x="239463" y="1778183"/>
              <a:ext cx="2743200" cy="1592599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ED4B645-CF48-454C-91B5-84760F528E6A}"/>
                </a:ext>
              </a:extLst>
            </p:cNvPr>
            <p:cNvSpPr/>
            <p:nvPr/>
          </p:nvSpPr>
          <p:spPr>
            <a:xfrm>
              <a:off x="250900" y="1766411"/>
              <a:ext cx="2743200" cy="2743677"/>
            </a:xfrm>
            <a:prstGeom prst="rect">
              <a:avLst/>
            </a:pr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72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Finance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93" y="952472"/>
            <a:ext cx="3220276" cy="303464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The Development Finance Initiative (DFI) is a program of UNC Chapel Hill’s School of Government and collaborates with communities in NC to attract private investment for transformative projects by providing specialized finance and real estate development expertise.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82" t="9104" r="1631" b="5988"/>
          <a:stretch/>
        </p:blipFill>
        <p:spPr>
          <a:xfrm>
            <a:off x="3400626" y="952472"/>
            <a:ext cx="5559224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31B63AA-A859-4AE3-B2CB-EA700CB56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1" t="10638" r="4697" b="22387"/>
          <a:stretch/>
        </p:blipFill>
        <p:spPr>
          <a:xfrm>
            <a:off x="1422622" y="3507948"/>
            <a:ext cx="2838919" cy="1288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64B025-8D44-4268-9B46-B7FB52FBF1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7"/>
          <a:stretch/>
        </p:blipFill>
        <p:spPr>
          <a:xfrm>
            <a:off x="9732" y="3471992"/>
            <a:ext cx="2276115" cy="1301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29860-5371-4CD2-A2C0-69C98FFE5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6" y="139223"/>
            <a:ext cx="6620861" cy="525710"/>
          </a:xfrm>
        </p:spPr>
        <p:txBody>
          <a:bodyPr>
            <a:normAutofit/>
          </a:bodyPr>
          <a:lstStyle/>
          <a:p>
            <a:r>
              <a:rPr lang="en-US" dirty="0"/>
              <a:t>Spotlight: Empire Hotel </a:t>
            </a:r>
            <a:r>
              <a:rPr lang="en-US" sz="2200" b="0" dirty="0"/>
              <a:t>212-228 S. Main St.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36EDC-F293-4C48-A2FD-7A3B7503D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134" y="894766"/>
            <a:ext cx="4261541" cy="3558293"/>
          </a:xfrm>
        </p:spPr>
        <p:txBody>
          <a:bodyPr>
            <a:normAutofit fontScale="92500"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Est. Completion: Winter 2022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104K+ SF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62 +/- market rate apartments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Live/work, co-work/flex spaces</a:t>
            </a: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</a:t>
            </a:r>
            <a:r>
              <a:rPr lang="en-US" sz="22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adding ~50% more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residential downtown, the Empire Hotel will test absorption and rents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1BF404-D262-4D03-8CB5-1327124AC426}"/>
              </a:ext>
            </a:extLst>
          </p:cNvPr>
          <p:cNvSpPr txBox="1"/>
          <p:nvPr/>
        </p:nvSpPr>
        <p:spPr>
          <a:xfrm>
            <a:off x="825289" y="4865614"/>
            <a:ext cx="355785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DFI Interviews and Analysis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7F269B-33C1-479A-97A5-2E26EE99B9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20"/>
          <a:stretch/>
        </p:blipFill>
        <p:spPr>
          <a:xfrm>
            <a:off x="0" y="836626"/>
            <a:ext cx="4261541" cy="267132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C0AD140-0779-4D3D-B8FA-D3B7FC337D61}"/>
              </a:ext>
            </a:extLst>
          </p:cNvPr>
          <p:cNvSpPr/>
          <p:nvPr/>
        </p:nvSpPr>
        <p:spPr>
          <a:xfrm>
            <a:off x="0" y="849634"/>
            <a:ext cx="4261541" cy="3934080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04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Impact on Multifamily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427" y="805718"/>
            <a:ext cx="8628062" cy="3913766"/>
          </a:xfrm>
        </p:spPr>
        <p:txBody>
          <a:bodyPr>
            <a:noAutofit/>
          </a:bodyPr>
          <a:lstStyle/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Multifamily leasing levels-maintained stability for first portion of pandemic but have decreased in last month. (CoStar) 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16% of NC renters didn’t pay rent in July with additional 7% deferring rent (US Census)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Estimated 25% of NC renters have little to no confidence on making August rent payment (US Census)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eviction moratorium expired in July with lack of rental assistance program.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Expiration of expanded federal unemployment benefits also raises concerns over renters ability to pay upcoming rent. 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Severe downside projections for Rowan county show a 6.5% vacancy rate, which is closer to a stabilized vacancy rate.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00095-F64E-4397-96EF-286415C967C7}"/>
              </a:ext>
            </a:extLst>
          </p:cNvPr>
          <p:cNvSpPr txBox="1"/>
          <p:nvPr/>
        </p:nvSpPr>
        <p:spPr>
          <a:xfrm>
            <a:off x="825288" y="4865614"/>
            <a:ext cx="363519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CoStar, DFI Interviews and Analysis, US Census Bureau Survey</a:t>
            </a:r>
          </a:p>
        </p:txBody>
      </p:sp>
    </p:spTree>
    <p:extLst>
      <p:ext uri="{BB962C8B-B14F-4D97-AF65-F5344CB8AC3E}">
        <p14:creationId xmlns:p14="http://schemas.microsoft.com/office/powerpoint/2010/main" val="1669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090E-463D-F249-B055-E2F9B2B4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Multifamily Market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DCC7D-CE95-8242-9019-0126758B2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27" y="806697"/>
            <a:ext cx="8628062" cy="419757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product close to downtown is limited.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Downtown product commands avg rents of $1.21 PSF and is staying occupied.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Potential multifamily demand for the City of Salisbury is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400 – 575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units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 the next five years. 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Potential demand for Downtown Salisbury is ~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125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units.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Empire hotel will test downtown absorption and rents, adding ~50% more product downtown.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 of the expiration of both the eviction moratorium and pandemic unemployment benefit still to be seen.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89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8EBC3-5BDE-8747-A5AE-D9E4216E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Hospitality</a:t>
            </a:r>
          </a:p>
        </p:txBody>
      </p:sp>
    </p:spTree>
    <p:extLst>
      <p:ext uri="{BB962C8B-B14F-4D97-AF65-F5344CB8AC3E}">
        <p14:creationId xmlns:p14="http://schemas.microsoft.com/office/powerpoint/2010/main" val="2475958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473A98-B195-4C72-ACF1-9C14485C072C}"/>
              </a:ext>
            </a:extLst>
          </p:cNvPr>
          <p:cNvSpPr/>
          <p:nvPr/>
        </p:nvSpPr>
        <p:spPr>
          <a:xfrm>
            <a:off x="340044" y="829852"/>
            <a:ext cx="2001819" cy="3895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FC57C5-C06B-4B10-9E81-EB3FAA26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FAEDA-752B-4F42-A842-DF44D9EE1B5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F59C41-0055-481B-977D-E9CA6E72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7" y="127347"/>
            <a:ext cx="7155025" cy="525710"/>
          </a:xfrm>
        </p:spPr>
        <p:txBody>
          <a:bodyPr/>
          <a:lstStyle/>
          <a:p>
            <a:r>
              <a:rPr lang="en-US" dirty="0"/>
              <a:t>Salisbury Hospitality Trade 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02723-02F2-4D9C-93D7-B6356329ECB2}"/>
              </a:ext>
            </a:extLst>
          </p:cNvPr>
          <p:cNvSpPr txBox="1"/>
          <p:nvPr/>
        </p:nvSpPr>
        <p:spPr>
          <a:xfrm>
            <a:off x="825289" y="4865614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STR, ESRI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F047A9-32A6-43C6-BBA1-13E6A4256A20}"/>
              </a:ext>
            </a:extLst>
          </p:cNvPr>
          <p:cNvSpPr/>
          <p:nvPr/>
        </p:nvSpPr>
        <p:spPr>
          <a:xfrm>
            <a:off x="2442014" y="824701"/>
            <a:ext cx="1886708" cy="38950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2A3491-4613-4A13-BD21-E520EC9F759D}"/>
              </a:ext>
            </a:extLst>
          </p:cNvPr>
          <p:cNvSpPr txBox="1"/>
          <p:nvPr/>
        </p:nvSpPr>
        <p:spPr>
          <a:xfrm>
            <a:off x="2587271" y="1498484"/>
            <a:ext cx="159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Rooms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4CF28C-3395-43FA-8384-BBCEEBB69DA9}"/>
              </a:ext>
            </a:extLst>
          </p:cNvPr>
          <p:cNvSpPr txBox="1"/>
          <p:nvPr/>
        </p:nvSpPr>
        <p:spPr>
          <a:xfrm>
            <a:off x="2587271" y="2729567"/>
            <a:ext cx="159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Occupancy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Rate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7504A3-C88C-4626-B10B-41E49F2DCA08}"/>
              </a:ext>
            </a:extLst>
          </p:cNvPr>
          <p:cNvSpPr txBox="1"/>
          <p:nvPr/>
        </p:nvSpPr>
        <p:spPr>
          <a:xfrm>
            <a:off x="2711172" y="3925012"/>
            <a:ext cx="13483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</a:t>
            </a:r>
            <a:r>
              <a:rPr lang="en-US" sz="1400" b="1" dirty="0">
                <a:solidFill>
                  <a:prstClr val="black"/>
                </a:solidFill>
                <a:latin typeface="Arial"/>
              </a:rPr>
              <a:t>Daily Rate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F9EFF0-2006-4B4E-B97B-EDDE9BAD65AE}"/>
              </a:ext>
            </a:extLst>
          </p:cNvPr>
          <p:cNvSpPr txBox="1"/>
          <p:nvPr/>
        </p:nvSpPr>
        <p:spPr>
          <a:xfrm>
            <a:off x="340043" y="1777554"/>
            <a:ext cx="20018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Along I-85 in Salisbury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B5D3DC-2533-48A7-94AF-163AF11B445E}"/>
              </a:ext>
            </a:extLst>
          </p:cNvPr>
          <p:cNvSpPr txBox="1"/>
          <p:nvPr/>
        </p:nvSpPr>
        <p:spPr>
          <a:xfrm>
            <a:off x="353443" y="1498484"/>
            <a:ext cx="1975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Hotels Surveyed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FAF9F0-3348-417A-89FE-958919CBE518}"/>
              </a:ext>
            </a:extLst>
          </p:cNvPr>
          <p:cNvSpPr txBox="1"/>
          <p:nvPr/>
        </p:nvSpPr>
        <p:spPr>
          <a:xfrm>
            <a:off x="851856" y="1123791"/>
            <a:ext cx="97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srgbClr val="44546A"/>
                </a:solidFill>
                <a:latin typeface="Arial"/>
              </a:rPr>
              <a:t>6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CE3AD0-A037-4B3F-8BD1-DC65DCE7221E}"/>
              </a:ext>
            </a:extLst>
          </p:cNvPr>
          <p:cNvSpPr txBox="1"/>
          <p:nvPr/>
        </p:nvSpPr>
        <p:spPr>
          <a:xfrm>
            <a:off x="357129" y="2729567"/>
            <a:ext cx="196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Hotel Class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4998F5-FA51-486C-97BF-209C9F940446}"/>
              </a:ext>
            </a:extLst>
          </p:cNvPr>
          <p:cNvSpPr txBox="1"/>
          <p:nvPr/>
        </p:nvSpPr>
        <p:spPr>
          <a:xfrm>
            <a:off x="357129" y="2371951"/>
            <a:ext cx="2055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Midscale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Upscale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E84D9D-1DB8-4069-BD16-272DC435F776}"/>
              </a:ext>
            </a:extLst>
          </p:cNvPr>
          <p:cNvSpPr txBox="1"/>
          <p:nvPr/>
        </p:nvSpPr>
        <p:spPr>
          <a:xfrm>
            <a:off x="357129" y="3925012"/>
            <a:ext cx="196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Average Open Date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0D3380-B78F-4718-9C99-24A2700ACB29}"/>
              </a:ext>
            </a:extLst>
          </p:cNvPr>
          <p:cNvSpPr txBox="1"/>
          <p:nvPr/>
        </p:nvSpPr>
        <p:spPr>
          <a:xfrm>
            <a:off x="851856" y="3490942"/>
            <a:ext cx="97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2005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E9B9481-F333-4A08-BE1A-883CE101527C}"/>
              </a:ext>
            </a:extLst>
          </p:cNvPr>
          <p:cNvGrpSpPr/>
          <p:nvPr/>
        </p:nvGrpSpPr>
        <p:grpSpPr>
          <a:xfrm>
            <a:off x="2746798" y="2336806"/>
            <a:ext cx="1283382" cy="461665"/>
            <a:chOff x="2758370" y="2336806"/>
            <a:chExt cx="1283382" cy="4616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FDF96D-0570-412F-8317-AF4266585AD5}"/>
                </a:ext>
              </a:extLst>
            </p:cNvPr>
            <p:cNvSpPr txBox="1"/>
            <p:nvPr/>
          </p:nvSpPr>
          <p:spPr>
            <a:xfrm>
              <a:off x="2758370" y="2336806"/>
              <a:ext cx="1253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44546A"/>
                  </a:solidFill>
                  <a:latin typeface="Arial"/>
                </a:rPr>
                <a:t>74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28A00D0E-2BFB-468C-A1ED-1C2BB481B012}"/>
                </a:ext>
              </a:extLst>
            </p:cNvPr>
            <p:cNvSpPr/>
            <p:nvPr/>
          </p:nvSpPr>
          <p:spPr>
            <a:xfrm rot="5400000" flipV="1">
              <a:off x="3837282" y="2462428"/>
              <a:ext cx="208403" cy="200537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7229C98-E425-41A3-8567-6EEC800BD028}"/>
              </a:ext>
            </a:extLst>
          </p:cNvPr>
          <p:cNvSpPr txBox="1"/>
          <p:nvPr/>
        </p:nvSpPr>
        <p:spPr>
          <a:xfrm>
            <a:off x="2711172" y="1121836"/>
            <a:ext cx="1253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44546A"/>
                </a:solidFill>
                <a:latin typeface="Arial"/>
              </a:rPr>
              <a:t>528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0DE91B0-F380-4F5A-865F-78CD6919BDBB}"/>
              </a:ext>
            </a:extLst>
          </p:cNvPr>
          <p:cNvGrpSpPr/>
          <p:nvPr/>
        </p:nvGrpSpPr>
        <p:grpSpPr>
          <a:xfrm>
            <a:off x="2717413" y="3456238"/>
            <a:ext cx="1283382" cy="461665"/>
            <a:chOff x="2758370" y="2336806"/>
            <a:chExt cx="1283382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0339556-D603-4599-8C02-9F8A8DA880A4}"/>
                </a:ext>
              </a:extLst>
            </p:cNvPr>
            <p:cNvSpPr txBox="1"/>
            <p:nvPr/>
          </p:nvSpPr>
          <p:spPr>
            <a:xfrm>
              <a:off x="2758370" y="2336806"/>
              <a:ext cx="1253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$108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0703E31F-043D-48E4-A2C4-31EE8BB91471}"/>
                </a:ext>
              </a:extLst>
            </p:cNvPr>
            <p:cNvSpPr/>
            <p:nvPr/>
          </p:nvSpPr>
          <p:spPr>
            <a:xfrm rot="16200000">
              <a:off x="3837282" y="2462428"/>
              <a:ext cx="208403" cy="200537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007975B-881C-4F66-9B2E-2193478111DB}"/>
              </a:ext>
            </a:extLst>
          </p:cNvPr>
          <p:cNvSpPr txBox="1"/>
          <p:nvPr/>
        </p:nvSpPr>
        <p:spPr>
          <a:xfrm>
            <a:off x="2442013" y="1761877"/>
            <a:ext cx="1886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rooms per hotel: 94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B97C0B-9CCB-4CA2-B07A-FCB950050238}"/>
              </a:ext>
            </a:extLst>
          </p:cNvPr>
          <p:cNvSpPr txBox="1"/>
          <p:nvPr/>
        </p:nvSpPr>
        <p:spPr>
          <a:xfrm>
            <a:off x="340043" y="4232789"/>
            <a:ext cx="2001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Newest: 2019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Oldest: 1991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149931-F045-4D6D-9F42-28094ED4B07A}"/>
              </a:ext>
            </a:extLst>
          </p:cNvPr>
          <p:cNvSpPr txBox="1"/>
          <p:nvPr/>
        </p:nvSpPr>
        <p:spPr>
          <a:xfrm>
            <a:off x="2442014" y="3000005"/>
            <a:ext cx="1886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Pre-COVID-19 (2019)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2DDE912-F08D-40B5-86EF-0AE30E01D584}"/>
              </a:ext>
            </a:extLst>
          </p:cNvPr>
          <p:cNvSpPr txBox="1"/>
          <p:nvPr/>
        </p:nvSpPr>
        <p:spPr>
          <a:xfrm>
            <a:off x="2442014" y="4430794"/>
            <a:ext cx="1886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Pre-COVID-19 (2019)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93EDFE-1400-4551-A1DA-56336039E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247" y="837157"/>
            <a:ext cx="3871290" cy="3882642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BBB9003-13F2-4D6A-8AA8-B08DD90C7F60}"/>
              </a:ext>
            </a:extLst>
          </p:cNvPr>
          <p:cNvSpPr txBox="1"/>
          <p:nvPr/>
        </p:nvSpPr>
        <p:spPr>
          <a:xfrm>
            <a:off x="353443" y="3000005"/>
            <a:ext cx="2001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</a:rPr>
              <a:t>All classified as chain hotels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0" name="Picture 6" descr="Comfort Suites Hummelstown-Hershey - PA Dutch Hotels">
            <a:extLst>
              <a:ext uri="{FF2B5EF4-FFF2-40B4-BE49-F238E27FC236}">
                <a16:creationId xmlns:a16="http://schemas.microsoft.com/office/drawing/2014/main" id="{458C71EE-8891-46BA-BBB9-E8D02A422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275" y="1827397"/>
            <a:ext cx="429822" cy="36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164D694-BC60-402B-8AF4-79CE006C1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157" y="2938632"/>
            <a:ext cx="113746" cy="5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 - Picture of Courtyard by Marriott Toluca Airport - Tripadvisor">
            <a:extLst>
              <a:ext uri="{FF2B5EF4-FFF2-40B4-BE49-F238E27FC236}">
                <a16:creationId xmlns:a16="http://schemas.microsoft.com/office/drawing/2014/main" id="{D0CCA32E-2F4C-4870-9671-2A21A6147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08" y="2019322"/>
            <a:ext cx="560279" cy="3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08E2AF8-EBD7-42B1-9CD7-2C392A63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031" y="5152446"/>
            <a:ext cx="155065" cy="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me2 Suites by Hilton - Wikipedia">
            <a:extLst>
              <a:ext uri="{FF2B5EF4-FFF2-40B4-BE49-F238E27FC236}">
                <a16:creationId xmlns:a16="http://schemas.microsoft.com/office/drawing/2014/main" id="{8C30DAB1-8EE0-4109-B200-A07E725D1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41" y="4302353"/>
            <a:ext cx="717261" cy="33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ampton Inn Winter Haven, Winter Haven – Updated 2020 Prices">
            <a:extLst>
              <a:ext uri="{FF2B5EF4-FFF2-40B4-BE49-F238E27FC236}">
                <a16:creationId xmlns:a16="http://schemas.microsoft.com/office/drawing/2014/main" id="{5CB622BE-06B4-4F60-AC09-5FAC165E2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46" y="4110736"/>
            <a:ext cx="596141" cy="38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hoice Hotels® – Find Hotel Rooms &amp; Reservations">
            <a:extLst>
              <a:ext uri="{FF2B5EF4-FFF2-40B4-BE49-F238E27FC236}">
                <a16:creationId xmlns:a16="http://schemas.microsoft.com/office/drawing/2014/main" id="{3513B645-5BFD-4FCE-AA6F-B9E8F0F8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00" y="3712311"/>
            <a:ext cx="329205" cy="32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8407F021-D496-4D8C-9C84-D95DFA6A1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88" y="2628002"/>
            <a:ext cx="566173" cy="28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265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Smith Travel Reports and Hotel Indicators	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6093" y="952472"/>
            <a:ext cx="8628062" cy="386082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STR reports are required by developers to initially assess local market performance indicators:</a:t>
            </a:r>
          </a:p>
          <a:p>
            <a:r>
              <a:rPr lang="en-US" b="1" dirty="0"/>
              <a:t>Average Daily Rate </a:t>
            </a:r>
            <a:r>
              <a:rPr lang="en-US" dirty="0"/>
              <a:t>(ADR): Room revenue per rooms sold </a:t>
            </a:r>
          </a:p>
          <a:p>
            <a:r>
              <a:rPr lang="en-US" b="1" dirty="0"/>
              <a:t>Occupancy Rate</a:t>
            </a:r>
            <a:r>
              <a:rPr lang="en-US" dirty="0"/>
              <a:t>: Percent of rooms occupied</a:t>
            </a:r>
          </a:p>
          <a:p>
            <a:r>
              <a:rPr lang="en-US" b="1" dirty="0"/>
              <a:t>Revenue Per Available Room </a:t>
            </a:r>
            <a:r>
              <a:rPr lang="en-US" dirty="0"/>
              <a:t>(RevPar): Room revenue per all rooms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 not include:</a:t>
            </a:r>
          </a:p>
          <a:p>
            <a:r>
              <a:rPr lang="en-US" dirty="0"/>
              <a:t>Details on a single hotel</a:t>
            </a:r>
          </a:p>
          <a:p>
            <a:r>
              <a:rPr lang="en-US" dirty="0"/>
              <a:t>Demand trends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335963" y="4813300"/>
            <a:ext cx="808037" cy="274638"/>
          </a:xfrm>
        </p:spPr>
        <p:txBody>
          <a:bodyPr/>
          <a:lstStyle/>
          <a:p>
            <a:fld id="{B3EFAEDA-752B-4F42-A842-DF44D9EE1B5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2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CE27A-4332-5646-9439-1EE522790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Hospitality Markets Comparison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949BA7D4-6156-C941-8720-8D74FA87986A}"/>
              </a:ext>
            </a:extLst>
          </p:cNvPr>
          <p:cNvSpPr txBox="1">
            <a:spLocks/>
          </p:cNvSpPr>
          <p:nvPr/>
        </p:nvSpPr>
        <p:spPr>
          <a:xfrm>
            <a:off x="257969" y="822274"/>
            <a:ext cx="8628062" cy="6642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9388" indent="-179388" algn="l" defTabSz="457200" rtl="0" eaLnBrk="1" latinLnBrk="0" hangingPunct="1">
              <a:lnSpc>
                <a:spcPct val="125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25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25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25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25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600" b="1" dirty="0">
                <a:solidFill>
                  <a:schemeClr val="accent3"/>
                </a:solidFill>
              </a:rPr>
              <a:t>Market indicators in Salisbury have remained strong despite new product coming online in 2017 and 2019</a:t>
            </a:r>
          </a:p>
          <a:p>
            <a:pPr marL="0" indent="0">
              <a:buFont typeface="Arial"/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5F8F1BE-B9B6-4964-ACE0-A815750324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9973608"/>
              </p:ext>
            </p:extLst>
          </p:nvPr>
        </p:nvGraphicFramePr>
        <p:xfrm>
          <a:off x="3082131" y="1604613"/>
          <a:ext cx="2979737" cy="2460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48B48B5-AE7D-4DFF-AB43-0D53B32B4A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110423"/>
              </p:ext>
            </p:extLst>
          </p:nvPr>
        </p:nvGraphicFramePr>
        <p:xfrm>
          <a:off x="1" y="1644073"/>
          <a:ext cx="3127149" cy="2460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4E60D32-70F9-4648-B59A-557E6BFC2F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1662"/>
              </p:ext>
            </p:extLst>
          </p:nvPr>
        </p:nvGraphicFramePr>
        <p:xfrm>
          <a:off x="6016849" y="1645434"/>
          <a:ext cx="3127149" cy="2419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30762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10D06F6-F703-4235-824B-4675EF2267EC}"/>
              </a:ext>
            </a:extLst>
          </p:cNvPr>
          <p:cNvGraphicFramePr>
            <a:graphicFrameLocks/>
          </p:cNvGraphicFramePr>
          <p:nvPr/>
        </p:nvGraphicFramePr>
        <p:xfrm>
          <a:off x="1216801" y="923855"/>
          <a:ext cx="6710397" cy="3941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CDB66C-C720-46B6-AC9E-0B654DF2DAF6}"/>
              </a:ext>
            </a:extLst>
          </p:cNvPr>
          <p:cNvCxnSpPr>
            <a:cxnSpLocks/>
          </p:cNvCxnSpPr>
          <p:nvPr/>
        </p:nvCxnSpPr>
        <p:spPr>
          <a:xfrm>
            <a:off x="1741715" y="1657244"/>
            <a:ext cx="6121509" cy="0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B00564-193B-4A51-95B3-F60B4161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t>37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9DAD08-1C18-40E6-BC3B-BB530C59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7" y="139223"/>
            <a:ext cx="7504941" cy="525710"/>
          </a:xfrm>
        </p:spPr>
        <p:txBody>
          <a:bodyPr>
            <a:noAutofit/>
          </a:bodyPr>
          <a:lstStyle/>
          <a:p>
            <a:r>
              <a:rPr lang="en-US" sz="2000" dirty="0"/>
              <a:t>Sustained Year-Round Occupancy: Jan. – Dec.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132C65-EA8B-47A1-AFCC-C3FB572377AD}"/>
              </a:ext>
            </a:extLst>
          </p:cNvPr>
          <p:cNvSpPr txBox="1"/>
          <p:nvPr/>
        </p:nvSpPr>
        <p:spPr>
          <a:xfrm>
            <a:off x="825289" y="4865614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STR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B675840-2D12-4E10-B1BD-555581771FC9}"/>
              </a:ext>
            </a:extLst>
          </p:cNvPr>
          <p:cNvSpPr txBox="1"/>
          <p:nvPr/>
        </p:nvSpPr>
        <p:spPr>
          <a:xfrm>
            <a:off x="3423014" y="1031338"/>
            <a:ext cx="1169765" cy="27699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/>
                </a:solidFill>
              </a:rPr>
              <a:t>Top Quarter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BED9EE-95C0-4808-87C4-FDC0266666B1}"/>
              </a:ext>
            </a:extLst>
          </p:cNvPr>
          <p:cNvSpPr txBox="1"/>
          <p:nvPr/>
        </p:nvSpPr>
        <p:spPr>
          <a:xfrm>
            <a:off x="7863224" y="1549522"/>
            <a:ext cx="12376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2"/>
                </a:solidFill>
              </a:rPr>
              <a:t>74% </a:t>
            </a:r>
            <a:r>
              <a:rPr lang="en-US" sz="800" dirty="0">
                <a:solidFill>
                  <a:schemeClr val="accent2"/>
                </a:solidFill>
              </a:rPr>
              <a:t>Monthly Average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BBA200-0316-4F6F-9ED9-D54961D3E093}"/>
              </a:ext>
            </a:extLst>
          </p:cNvPr>
          <p:cNvCxnSpPr>
            <a:cxnSpLocks/>
          </p:cNvCxnSpPr>
          <p:nvPr/>
        </p:nvCxnSpPr>
        <p:spPr>
          <a:xfrm>
            <a:off x="1741715" y="1987948"/>
            <a:ext cx="6185483" cy="0"/>
          </a:xfrm>
          <a:prstGeom prst="line">
            <a:avLst/>
          </a:prstGeom>
          <a:ln w="12700"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17B552C-1EF2-4D3F-A6D0-3A7EC4BAF752}"/>
              </a:ext>
            </a:extLst>
          </p:cNvPr>
          <p:cNvSpPr txBox="1"/>
          <p:nvPr/>
        </p:nvSpPr>
        <p:spPr>
          <a:xfrm>
            <a:off x="7932828" y="1869532"/>
            <a:ext cx="12376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tx2"/>
                </a:solidFill>
              </a:rPr>
              <a:t>65% NC Average </a:t>
            </a:r>
          </a:p>
        </p:txBody>
      </p:sp>
    </p:spTree>
    <p:extLst>
      <p:ext uri="{BB962C8B-B14F-4D97-AF65-F5344CB8AC3E}">
        <p14:creationId xmlns:p14="http://schemas.microsoft.com/office/powerpoint/2010/main" val="832059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B00564-193B-4A51-95B3-F60B4161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t>38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9DAD08-1C18-40E6-BC3B-BB530C59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27" y="139223"/>
            <a:ext cx="7504941" cy="525710"/>
          </a:xfrm>
        </p:spPr>
        <p:txBody>
          <a:bodyPr>
            <a:noAutofit/>
          </a:bodyPr>
          <a:lstStyle/>
          <a:p>
            <a:r>
              <a:rPr lang="en-US" sz="2000" dirty="0"/>
              <a:t>Sustained Weekday Occupancy: April 2019 – March 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132C65-EA8B-47A1-AFCC-C3FB572377AD}"/>
              </a:ext>
            </a:extLst>
          </p:cNvPr>
          <p:cNvSpPr txBox="1"/>
          <p:nvPr/>
        </p:nvSpPr>
        <p:spPr>
          <a:xfrm>
            <a:off x="825289" y="4865614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STR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1A5198-9BC1-4945-97B0-C466086A4B3B}"/>
              </a:ext>
            </a:extLst>
          </p:cNvPr>
          <p:cNvSpPr txBox="1"/>
          <p:nvPr/>
        </p:nvSpPr>
        <p:spPr>
          <a:xfrm>
            <a:off x="3598249" y="1051616"/>
            <a:ext cx="1564514" cy="46166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/>
                </a:solidFill>
              </a:rPr>
              <a:t>Tue </a:t>
            </a:r>
            <a:r>
              <a:rPr lang="en-US" sz="1200" dirty="0">
                <a:solidFill>
                  <a:schemeClr val="accent3"/>
                </a:solidFill>
              </a:rPr>
              <a:t>and</a:t>
            </a:r>
            <a:r>
              <a:rPr lang="en-US" sz="1200" b="1" dirty="0">
                <a:solidFill>
                  <a:schemeClr val="accent3"/>
                </a:solidFill>
              </a:rPr>
              <a:t> Wed </a:t>
            </a:r>
            <a:r>
              <a:rPr lang="en-US" sz="1200" dirty="0">
                <a:solidFill>
                  <a:schemeClr val="accent3"/>
                </a:solidFill>
              </a:rPr>
              <a:t>each average</a:t>
            </a:r>
            <a:r>
              <a:rPr lang="en-US" sz="1200" b="1" dirty="0">
                <a:solidFill>
                  <a:schemeClr val="accent3"/>
                </a:solidFill>
              </a:rPr>
              <a:t> 80%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04EC7AC-CC82-42CA-84AC-92A6A3C0C2DF}"/>
              </a:ext>
            </a:extLst>
          </p:cNvPr>
          <p:cNvGraphicFramePr>
            <a:graphicFrameLocks/>
          </p:cNvGraphicFramePr>
          <p:nvPr/>
        </p:nvGraphicFramePr>
        <p:xfrm>
          <a:off x="1288979" y="1105254"/>
          <a:ext cx="6566042" cy="3617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0092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216702-DC75-4F22-A6E7-B440209CE8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9F48C6-414E-448C-824B-AFD058BE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Downtown Demand/Feasibility Indicators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C62246-E052-4078-BBC3-9E16565DFFC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55427" y="943841"/>
            <a:ext cx="7225236" cy="356692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Strong market indicators - </a:t>
            </a:r>
            <a:r>
              <a:rPr lang="en-US" dirty="0">
                <a:sym typeface="Wingdings" panose="05000000000000000000" pitchFamily="2" charset="2"/>
              </a:rPr>
              <a:t>sustained year-round and mid-week occupancy</a:t>
            </a:r>
            <a:endParaRPr lang="en-US" dirty="0"/>
          </a:p>
          <a:p>
            <a:r>
              <a:rPr lang="en-US" dirty="0"/>
              <a:t>Proximity to restaurants, nightlife </a:t>
            </a:r>
            <a:r>
              <a:rPr lang="en-US" dirty="0">
                <a:sym typeface="Wingdings" panose="05000000000000000000" pitchFamily="2" charset="2"/>
              </a:rPr>
              <a:t> walkability </a:t>
            </a:r>
          </a:p>
          <a:p>
            <a:r>
              <a:rPr lang="en-US" dirty="0">
                <a:sym typeface="Wingdings" panose="05000000000000000000" pitchFamily="2" charset="2"/>
              </a:rPr>
              <a:t>Proximity to convention/civic center or performing arts center</a:t>
            </a:r>
          </a:p>
          <a:p>
            <a:r>
              <a:rPr lang="en-US" dirty="0">
                <a:sym typeface="Wingdings" panose="05000000000000000000" pitchFamily="2" charset="2"/>
              </a:rPr>
              <a:t>Unique attractions – historic bldg., museums, etc.</a:t>
            </a:r>
          </a:p>
          <a:p>
            <a:r>
              <a:rPr lang="en-US" dirty="0">
                <a:sym typeface="Wingdings" panose="05000000000000000000" pitchFamily="2" charset="2"/>
              </a:rPr>
              <a:t>Proximity to HWY (ability to compete with existing product)</a:t>
            </a:r>
          </a:p>
          <a:p>
            <a:r>
              <a:rPr lang="en-US" dirty="0">
                <a:sym typeface="Wingdings" panose="05000000000000000000" pitchFamily="2" charset="2"/>
              </a:rPr>
              <a:t>Ability to generate ADR premium (to account for increased development costs)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797C643E-62B1-4983-8955-B18722315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2729" y="1266056"/>
            <a:ext cx="433980" cy="433980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6FCFD7B0-34A5-4CFB-9FA8-9EDD0E8D5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1175" y="1670282"/>
            <a:ext cx="433980" cy="433980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A65D8B59-421C-4D68-9BAC-FBF278657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5583" y="2510313"/>
            <a:ext cx="433980" cy="433980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F4B87603-EE4F-458F-AC86-2E5EE4960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6369" y="2938436"/>
            <a:ext cx="433980" cy="433980"/>
          </a:xfrm>
          <a:prstGeom prst="rect">
            <a:avLst/>
          </a:prstGeom>
        </p:spPr>
      </p:pic>
      <p:pic>
        <p:nvPicPr>
          <p:cNvPr id="15" name="Graphic 14" descr="Question Mark">
            <a:extLst>
              <a:ext uri="{FF2B5EF4-FFF2-40B4-BE49-F238E27FC236}">
                <a16:creationId xmlns:a16="http://schemas.microsoft.com/office/drawing/2014/main" id="{7CB0C3DF-54AB-4F16-A642-178E068AB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813592" y="3701505"/>
            <a:ext cx="433980" cy="433980"/>
          </a:xfrm>
          <a:prstGeom prst="rect">
            <a:avLst/>
          </a:prstGeom>
        </p:spPr>
      </p:pic>
      <p:pic>
        <p:nvPicPr>
          <p:cNvPr id="17" name="Graphic 16" descr="Question Mark">
            <a:extLst>
              <a:ext uri="{FF2B5EF4-FFF2-40B4-BE49-F238E27FC236}">
                <a16:creationId xmlns:a16="http://schemas.microsoft.com/office/drawing/2014/main" id="{B4111E7D-4FD3-4969-80DF-DA0B5117B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365086" y="2076333"/>
            <a:ext cx="433980" cy="43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5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DFI Engagement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255426" y="943841"/>
            <a:ext cx="8389810" cy="3566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January 2020, the City of Salisbury engaged DFI to provide two types of technical assistance concurrently. The scope of work includes: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Opportunity Site Identification services focused on downtown Salisbury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Phase 1 Pre-Development assistance for two City-owned sites in residential areas adjacent to downtown</a:t>
            </a:r>
          </a:p>
        </p:txBody>
      </p:sp>
    </p:spTree>
    <p:extLst>
      <p:ext uri="{BB962C8B-B14F-4D97-AF65-F5344CB8AC3E}">
        <p14:creationId xmlns:p14="http://schemas.microsoft.com/office/powerpoint/2010/main" val="2193052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Florence SC – Downtown Hotel Success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EA806CF-BC50-44E5-9B3F-82C6ED9796C1}"/>
              </a:ext>
            </a:extLst>
          </p:cNvPr>
          <p:cNvSpPr txBox="1">
            <a:spLocks/>
          </p:cNvSpPr>
          <p:nvPr/>
        </p:nvSpPr>
        <p:spPr>
          <a:xfrm>
            <a:off x="8638391" y="4895851"/>
            <a:ext cx="315109" cy="2476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86294E-1515-E348-87D9-22915E4DE333}" type="slidenum">
              <a:rPr lang="en-US" sz="800" smtClean="0">
                <a:solidFill>
                  <a:schemeClr val="bg1">
                    <a:lumMod val="75000"/>
                  </a:schemeClr>
                </a:solidFill>
              </a:rPr>
              <a:pPr/>
              <a:t>40</a:t>
            </a:fld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DF074F-A2BB-4943-95E0-0D64ABC831EB}"/>
              </a:ext>
            </a:extLst>
          </p:cNvPr>
          <p:cNvSpPr txBox="1"/>
          <p:nvPr/>
        </p:nvSpPr>
        <p:spPr>
          <a:xfrm>
            <a:off x="825288" y="4865614"/>
            <a:ext cx="277516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DFI Interviews and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E7FCB-73B5-4B93-BE47-C206B99FA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246" y="3039135"/>
            <a:ext cx="2772206" cy="1826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8B65A-9072-4393-8B21-95088D1F3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246" y="850946"/>
            <a:ext cx="2772206" cy="18476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29B877-5071-491D-B254-FF445FA8D52D}"/>
              </a:ext>
            </a:extLst>
          </p:cNvPr>
          <p:cNvSpPr txBox="1"/>
          <p:nvPr/>
        </p:nvSpPr>
        <p:spPr>
          <a:xfrm>
            <a:off x="5212379" y="2714184"/>
            <a:ext cx="22990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Hotel Florence (historic rehab - 2013)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3CD3AC-47AC-479E-BA85-3818B14EBF71}"/>
              </a:ext>
            </a:extLst>
          </p:cNvPr>
          <p:cNvSpPr txBox="1"/>
          <p:nvPr/>
        </p:nvSpPr>
        <p:spPr>
          <a:xfrm>
            <a:off x="5106580" y="4870151"/>
            <a:ext cx="24048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Hyatt Place Downtown Florence (2019)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9279F67B-BFDC-4653-AE95-B84E3F8EE7D7}"/>
              </a:ext>
            </a:extLst>
          </p:cNvPr>
          <p:cNvSpPr txBox="1">
            <a:spLocks/>
          </p:cNvSpPr>
          <p:nvPr/>
        </p:nvSpPr>
        <p:spPr>
          <a:xfrm>
            <a:off x="255427" y="943841"/>
            <a:ext cx="4250328" cy="3566924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 algn="l" defTabSz="457200" rtl="0" eaLnBrk="1" latinLnBrk="0" hangingPunct="1">
              <a:lnSpc>
                <a:spcPct val="125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25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25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25000"/>
              </a:lnSpc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25000"/>
              </a:lnSpc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1 hour east of Columbia, just off I-95</a:t>
            </a:r>
          </a:p>
          <a:p>
            <a:r>
              <a:rPr lang="en-US" sz="1800" dirty="0"/>
              <a:t>Pop: 38,000</a:t>
            </a:r>
          </a:p>
          <a:p>
            <a:r>
              <a:rPr lang="en-US" sz="1800" dirty="0"/>
              <a:t>Majority of hotels clustered off I-95</a:t>
            </a:r>
          </a:p>
          <a:p>
            <a:r>
              <a:rPr lang="en-US" sz="1800" dirty="0">
                <a:sym typeface="Wingdings" panose="05000000000000000000" pitchFamily="2" charset="2"/>
              </a:rPr>
              <a:t>2 successful products downtown  190 rooms</a:t>
            </a:r>
          </a:p>
          <a:p>
            <a:r>
              <a:rPr lang="en-US" sz="1800" dirty="0">
                <a:sym typeface="Wingdings" panose="05000000000000000000" pitchFamily="2" charset="2"/>
              </a:rPr>
              <a:t>Downtown hotels generate up to 30% rate premium over HWY product</a:t>
            </a:r>
          </a:p>
          <a:p>
            <a:pPr marL="0" indent="0">
              <a:buFont typeface="Arial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81957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FE37C-08F6-7A43-B06D-932AA9436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Impacts on Hospitality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AD01D-40AE-7543-83D2-7B07AE8CF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27" y="854149"/>
            <a:ext cx="8628062" cy="37414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Projected annual occupancy for 2020 is 42.6% with an estimated 37% decline in RevPAR. (CBRE)</a:t>
            </a:r>
          </a:p>
          <a:p>
            <a:r>
              <a:rPr lang="en-US" dirty="0"/>
              <a:t>Slow rise in demand indicates lengthy delay in return to stabilization </a:t>
            </a:r>
            <a:r>
              <a:rPr lang="en-US" dirty="0">
                <a:sym typeface="Wingdings" panose="05000000000000000000" pitchFamily="2" charset="2"/>
              </a:rPr>
              <a:t> took over 3 years in 2008</a:t>
            </a:r>
          </a:p>
          <a:p>
            <a:pPr lvl="1"/>
            <a:r>
              <a:rPr lang="en-US" dirty="0"/>
              <a:t>Virus still spreading; no formal timeline for vaccine  </a:t>
            </a:r>
          </a:p>
          <a:p>
            <a:r>
              <a:rPr lang="en-US" dirty="0"/>
              <a:t>Older, highly-leveraged supply may not survive recession</a:t>
            </a:r>
          </a:p>
          <a:p>
            <a:pPr lvl="1"/>
            <a:r>
              <a:rPr lang="en-US" dirty="0"/>
              <a:t>Potentially 30% decline in existing supply (interviews with hotel management firms)</a:t>
            </a:r>
          </a:p>
        </p:txBody>
      </p:sp>
    </p:spTree>
    <p:extLst>
      <p:ext uri="{BB962C8B-B14F-4D97-AF65-F5344CB8AC3E}">
        <p14:creationId xmlns:p14="http://schemas.microsoft.com/office/powerpoint/2010/main" val="474126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B72AEA-6B7E-4B6C-8531-06C75F18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Hospitality Market Findings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FFE334-4B97-4C68-B544-A6326D0E8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27" y="818461"/>
            <a:ext cx="8628728" cy="3943378"/>
          </a:xfrm>
        </p:spPr>
        <p:txBody>
          <a:bodyPr>
            <a:noAutofit/>
          </a:bodyPr>
          <a:lstStyle/>
          <a:p>
            <a:r>
              <a:rPr lang="en-US" sz="1900" dirty="0">
                <a:latin typeface="+mj-lt"/>
              </a:rPr>
              <a:t>100% of market supply currently clustered along I-85</a:t>
            </a:r>
          </a:p>
          <a:p>
            <a:pPr lvl="1"/>
            <a:r>
              <a:rPr lang="en-US" sz="1900" dirty="0">
                <a:latin typeface="+mj-lt"/>
              </a:rPr>
              <a:t>2 new hotels since 2017; HWY product likely saturated</a:t>
            </a:r>
          </a:p>
          <a:p>
            <a:r>
              <a:rPr lang="en-US" sz="1900" dirty="0">
                <a:latin typeface="+mj-lt"/>
              </a:rPr>
              <a:t>Market exhibiting strong, sustained year-round occupancy and mid-week demand</a:t>
            </a:r>
          </a:p>
          <a:p>
            <a:r>
              <a:rPr lang="en-US" sz="1900" dirty="0">
                <a:latin typeface="+mj-lt"/>
              </a:rPr>
              <a:t>Downtown hotels in comparable markets demonstrate that CBD locations can generate significant premium above highway products</a:t>
            </a:r>
          </a:p>
          <a:p>
            <a:r>
              <a:rPr lang="en-US" sz="1900" dirty="0">
                <a:latin typeface="+mj-lt"/>
              </a:rPr>
              <a:t>Increased costs of downtown hotels, coupled with unproven market would likely necessitate public participation </a:t>
            </a:r>
          </a:p>
          <a:p>
            <a:r>
              <a:rPr lang="en-US" sz="1900" dirty="0">
                <a:latin typeface="+mj-lt"/>
              </a:rPr>
              <a:t>Hospitality industry will be tested over next 24 months due to COVID-19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A66E6-4379-4C29-9D3B-A208F980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9245" y="4895850"/>
            <a:ext cx="764255" cy="247650"/>
          </a:xfrm>
        </p:spPr>
        <p:txBody>
          <a:bodyPr/>
          <a:lstStyle/>
          <a:p>
            <a:fld id="{FC86294E-1515-E348-87D9-22915E4DE33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62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E69D6C9-54C7-4FC8-9135-4C26B61F4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  <a:endParaRPr lang="en-US" sz="3000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112748-C0AA-409F-9E98-24654BB2F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FAEDA-752B-4F42-A842-DF44D9EE1B5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164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72D7-E750-FB4D-8231-04454F50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Salisbury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21BF8-80E3-A543-92F5-0C3EB5F71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 COVID-19 analysis </a:t>
            </a:r>
          </a:p>
          <a:p>
            <a:r>
              <a:rPr lang="en-US" dirty="0"/>
              <a:t>Present market analysis findings to elected officials – Sep 1</a:t>
            </a:r>
          </a:p>
          <a:p>
            <a:r>
              <a:rPr lang="en-US" dirty="0"/>
              <a:t>DFI Site and Financial Analysis</a:t>
            </a:r>
          </a:p>
        </p:txBody>
      </p:sp>
    </p:spTree>
    <p:extLst>
      <p:ext uri="{BB962C8B-B14F-4D97-AF65-F5344CB8AC3E}">
        <p14:creationId xmlns:p14="http://schemas.microsoft.com/office/powerpoint/2010/main" val="117127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421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1162922" y="977119"/>
            <a:ext cx="6818157" cy="3745760"/>
            <a:chOff x="1162922" y="960643"/>
            <a:chExt cx="6818157" cy="3745760"/>
          </a:xfrm>
        </p:grpSpPr>
        <p:sp>
          <p:nvSpPr>
            <p:cNvPr id="50" name="Diamond 49"/>
            <p:cNvSpPr/>
            <p:nvPr/>
          </p:nvSpPr>
          <p:spPr>
            <a:xfrm flipH="1" flipV="1">
              <a:off x="1162922" y="2232572"/>
              <a:ext cx="4503887" cy="2473831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Diamond 54"/>
            <p:cNvSpPr/>
            <p:nvPr/>
          </p:nvSpPr>
          <p:spPr>
            <a:xfrm flipV="1">
              <a:off x="3477192" y="2232571"/>
              <a:ext cx="4503887" cy="2473831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Diamond 55"/>
            <p:cNvSpPr/>
            <p:nvPr/>
          </p:nvSpPr>
          <p:spPr>
            <a:xfrm>
              <a:off x="3477192" y="960643"/>
              <a:ext cx="4503887" cy="2473831"/>
            </a:xfrm>
            <a:prstGeom prst="diamond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Diamond 18"/>
            <p:cNvSpPr/>
            <p:nvPr/>
          </p:nvSpPr>
          <p:spPr>
            <a:xfrm flipH="1">
              <a:off x="1162922" y="960644"/>
              <a:ext cx="4503887" cy="2473831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Diamond 17"/>
            <p:cNvSpPr/>
            <p:nvPr/>
          </p:nvSpPr>
          <p:spPr>
            <a:xfrm flipH="1">
              <a:off x="2320057" y="1596608"/>
              <a:ext cx="4503887" cy="2473831"/>
            </a:xfrm>
            <a:prstGeom prst="diamond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DFI Pre-Development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/>
                </a:solidFill>
              </a:rPr>
              <a:t>Feasible Project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28737" y="1590034"/>
            <a:ext cx="15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020840" y="1587184"/>
            <a:ext cx="15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428737" y="3456613"/>
            <a:ext cx="15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20840" y="3433179"/>
            <a:ext cx="15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635984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E8E088-6B97-4F47-B8A1-0B84738059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EFAEDA-752B-4F42-A842-DF44D9EE1B5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11619C-F6CD-4853-8BD7-63B38B3D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Opportunity Site ID: Downtown Salisbury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298D68-F91F-4F4D-BACC-AD55081CEC70}"/>
              </a:ext>
            </a:extLst>
          </p:cNvPr>
          <p:cNvSpPr txBox="1"/>
          <p:nvPr/>
        </p:nvSpPr>
        <p:spPr>
          <a:xfrm>
            <a:off x="825289" y="4865614"/>
            <a:ext cx="2576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SOURCES: Google Earth, ESRI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EE47309-D7E5-4439-8A89-89113FAE1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86"/>
          <a:stretch/>
        </p:blipFill>
        <p:spPr>
          <a:xfrm>
            <a:off x="1973380" y="812962"/>
            <a:ext cx="5197239" cy="373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18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1CB174-CB2B-AC4D-97C8-3B62B72BC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BA224-18B4-474B-96B3-9D9737F621A7}"/>
              </a:ext>
            </a:extLst>
          </p:cNvPr>
          <p:cNvSpPr txBox="1"/>
          <p:nvPr/>
        </p:nvSpPr>
        <p:spPr>
          <a:xfrm>
            <a:off x="255427" y="5336096"/>
            <a:ext cx="7804584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Note: Timeline subject to change based on type and scale of public interest process.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D1A795-4267-D24A-8ACC-9ED7AAC7CA2A}"/>
              </a:ext>
            </a:extLst>
          </p:cNvPr>
          <p:cNvCxnSpPr>
            <a:cxnSpLocks/>
          </p:cNvCxnSpPr>
          <p:nvPr/>
        </p:nvCxnSpPr>
        <p:spPr>
          <a:xfrm>
            <a:off x="4056329" y="1410540"/>
            <a:ext cx="0" cy="298016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733A465-4EE5-174E-90D1-F1307032D8A6}"/>
              </a:ext>
            </a:extLst>
          </p:cNvPr>
          <p:cNvSpPr txBox="1"/>
          <p:nvPr/>
        </p:nvSpPr>
        <p:spPr>
          <a:xfrm>
            <a:off x="3697897" y="99040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Update #2</a:t>
            </a:r>
          </a:p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May 22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408B983-DDC2-4540-AF84-CCC074084282}"/>
              </a:ext>
            </a:extLst>
          </p:cNvPr>
          <p:cNvCxnSpPr>
            <a:cxnSpLocks/>
          </p:cNvCxnSpPr>
          <p:nvPr/>
        </p:nvCxnSpPr>
        <p:spPr>
          <a:xfrm>
            <a:off x="2602816" y="1410540"/>
            <a:ext cx="0" cy="298016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544FC48-5A32-294F-A640-ABE3E61BB488}"/>
              </a:ext>
            </a:extLst>
          </p:cNvPr>
          <p:cNvSpPr txBox="1"/>
          <p:nvPr/>
        </p:nvSpPr>
        <p:spPr>
          <a:xfrm>
            <a:off x="2305298" y="990408"/>
            <a:ext cx="5950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Kick-Off</a:t>
            </a:r>
          </a:p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Mar 9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EB29D5A-CE7D-AA4D-938B-89A1F2F26D25}"/>
              </a:ext>
            </a:extLst>
          </p:cNvPr>
          <p:cNvCxnSpPr>
            <a:cxnSpLocks/>
          </p:cNvCxnSpPr>
          <p:nvPr/>
        </p:nvCxnSpPr>
        <p:spPr>
          <a:xfrm>
            <a:off x="6099018" y="1410540"/>
            <a:ext cx="0" cy="2980164"/>
          </a:xfrm>
          <a:prstGeom prst="straightConnector1">
            <a:avLst/>
          </a:prstGeom>
          <a:ln w="19050">
            <a:solidFill>
              <a:schemeClr val="accent3"/>
            </a:solidFill>
            <a:prstDash val="dash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254C470-3DA8-584D-8F60-DB6E231C1A2B}"/>
              </a:ext>
            </a:extLst>
          </p:cNvPr>
          <p:cNvSpPr txBox="1"/>
          <p:nvPr/>
        </p:nvSpPr>
        <p:spPr>
          <a:xfrm>
            <a:off x="5740586" y="985853"/>
            <a:ext cx="7168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3"/>
                </a:solidFill>
              </a:rPr>
              <a:t>Update #3</a:t>
            </a:r>
          </a:p>
          <a:p>
            <a:pPr algn="ctr"/>
            <a:r>
              <a:rPr lang="en-US" sz="900" dirty="0">
                <a:solidFill>
                  <a:schemeClr val="accent3"/>
                </a:solidFill>
              </a:rPr>
              <a:t>Sep 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6E0D5B-0B5A-9B4D-BABF-7D5DF914AFBA}"/>
              </a:ext>
            </a:extLst>
          </p:cNvPr>
          <p:cNvCxnSpPr>
            <a:cxnSpLocks/>
          </p:cNvCxnSpPr>
          <p:nvPr/>
        </p:nvCxnSpPr>
        <p:spPr>
          <a:xfrm>
            <a:off x="7379639" y="1410540"/>
            <a:ext cx="0" cy="2980164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F26FDAA-B34C-EE4B-A320-E0A9CFA132F2}"/>
              </a:ext>
            </a:extLst>
          </p:cNvPr>
          <p:cNvSpPr txBox="1"/>
          <p:nvPr/>
        </p:nvSpPr>
        <p:spPr>
          <a:xfrm>
            <a:off x="6960293" y="985853"/>
            <a:ext cx="8386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Final Update</a:t>
            </a:r>
          </a:p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Nov 3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D857E4A0-CB97-4DA8-A4A3-14FD47205B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819525"/>
              </p:ext>
            </p:extLst>
          </p:nvPr>
        </p:nvGraphicFramePr>
        <p:xfrm>
          <a:off x="298111" y="1610324"/>
          <a:ext cx="8547777" cy="278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DEBE4F-0772-9047-A6B6-B949089AED32}"/>
              </a:ext>
            </a:extLst>
          </p:cNvPr>
          <p:cNvSpPr txBox="1"/>
          <p:nvPr/>
        </p:nvSpPr>
        <p:spPr>
          <a:xfrm>
            <a:off x="5698262" y="4590488"/>
            <a:ext cx="1933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*Phase 1 Predevelopment only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C2009-A43E-B54B-AF85-36FD3672A2F8}"/>
              </a:ext>
            </a:extLst>
          </p:cNvPr>
          <p:cNvSpPr txBox="1"/>
          <p:nvPr/>
        </p:nvSpPr>
        <p:spPr>
          <a:xfrm>
            <a:off x="523057" y="3509319"/>
            <a:ext cx="243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82164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9CDE5-D7C7-9A48-B63F-A0FF43692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Analysis</a:t>
            </a:r>
          </a:p>
        </p:txBody>
      </p:sp>
    </p:spTree>
    <p:extLst>
      <p:ext uri="{BB962C8B-B14F-4D97-AF65-F5344CB8AC3E}">
        <p14:creationId xmlns:p14="http://schemas.microsoft.com/office/powerpoint/2010/main" val="66230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Analysis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DFI studied the existing conditions in downtown Salisbury and analyzed key market indicators to understand demand for office, retail, market-rate multifamily housing, and hospitality development.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Each market feasibility analysis by use includes:</a:t>
            </a:r>
          </a:p>
          <a:p>
            <a:pPr marL="457200" indent="-457200">
              <a:buAutoNum type="arabicPeriod"/>
            </a:pPr>
            <a:r>
              <a:rPr lang="en-US" dirty="0"/>
              <a:t>Definition of market/trade area</a:t>
            </a:r>
          </a:p>
          <a:p>
            <a:pPr marL="457200" indent="-457200">
              <a:buAutoNum type="arabicPeriod"/>
            </a:pPr>
            <a:r>
              <a:rPr lang="en-US" dirty="0"/>
              <a:t>Analysis of current market conditions</a:t>
            </a:r>
          </a:p>
          <a:p>
            <a:pPr marL="457200" indent="-457200">
              <a:buAutoNum type="arabicPeriod"/>
            </a:pPr>
            <a:r>
              <a:rPr lang="en-US" dirty="0"/>
              <a:t>Analysis of demand drivers</a:t>
            </a:r>
          </a:p>
          <a:p>
            <a:pPr marL="457200" indent="-457200">
              <a:buAutoNum type="arabicPeriod"/>
            </a:pPr>
            <a:r>
              <a:rPr lang="en-US" dirty="0"/>
              <a:t>Estimates of future growth based on projections of historic trends and downtown capture rates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6471365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">
  <a:themeElements>
    <a:clrScheme name="DFI Custom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44546A"/>
      </a:accent1>
      <a:accent2>
        <a:srgbClr val="FCA129"/>
      </a:accent2>
      <a:accent3>
        <a:srgbClr val="4B9CD3"/>
      </a:accent3>
      <a:accent4>
        <a:srgbClr val="E65042"/>
      </a:accent4>
      <a:accent5>
        <a:srgbClr val="6954A2"/>
      </a:accent5>
      <a:accent6>
        <a:srgbClr val="42A0AC"/>
      </a:accent6>
      <a:hlink>
        <a:srgbClr val="007FAE"/>
      </a:hlink>
      <a:folHlink>
        <a:srgbClr val="007F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vider Slide">
  <a:themeElements>
    <a:clrScheme name="DFI Custom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44546A"/>
      </a:accent1>
      <a:accent2>
        <a:srgbClr val="FCA129"/>
      </a:accent2>
      <a:accent3>
        <a:srgbClr val="4B9CD3"/>
      </a:accent3>
      <a:accent4>
        <a:srgbClr val="E65042"/>
      </a:accent4>
      <a:accent5>
        <a:srgbClr val="6954A2"/>
      </a:accent5>
      <a:accent6>
        <a:srgbClr val="42A0AC"/>
      </a:accent6>
      <a:hlink>
        <a:srgbClr val="007FAE"/>
      </a:hlink>
      <a:folHlink>
        <a:srgbClr val="007F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asic Text">
  <a:themeElements>
    <a:clrScheme name="DFI Custom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44546A"/>
      </a:accent1>
      <a:accent2>
        <a:srgbClr val="FCA129"/>
      </a:accent2>
      <a:accent3>
        <a:srgbClr val="4B9CD3"/>
      </a:accent3>
      <a:accent4>
        <a:srgbClr val="E65042"/>
      </a:accent4>
      <a:accent5>
        <a:srgbClr val="6954A2"/>
      </a:accent5>
      <a:accent6>
        <a:srgbClr val="42A0AC"/>
      </a:accent6>
      <a:hlink>
        <a:srgbClr val="007FAE"/>
      </a:hlink>
      <a:folHlink>
        <a:srgbClr val="007F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Half Page Image">
  <a:themeElements>
    <a:clrScheme name="DFI Custom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44546A"/>
      </a:accent1>
      <a:accent2>
        <a:srgbClr val="FCA129"/>
      </a:accent2>
      <a:accent3>
        <a:srgbClr val="4B9CD3"/>
      </a:accent3>
      <a:accent4>
        <a:srgbClr val="E65042"/>
      </a:accent4>
      <a:accent5>
        <a:srgbClr val="6954A2"/>
      </a:accent5>
      <a:accent6>
        <a:srgbClr val="42A0AC"/>
      </a:accent6>
      <a:hlink>
        <a:srgbClr val="007FAE"/>
      </a:hlink>
      <a:folHlink>
        <a:srgbClr val="007F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/3 Image and Text">
  <a:themeElements>
    <a:clrScheme name="DFI Custom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44546A"/>
      </a:accent1>
      <a:accent2>
        <a:srgbClr val="FCA129"/>
      </a:accent2>
      <a:accent3>
        <a:srgbClr val="4B9CD3"/>
      </a:accent3>
      <a:accent4>
        <a:srgbClr val="E65042"/>
      </a:accent4>
      <a:accent5>
        <a:srgbClr val="6954A2"/>
      </a:accent5>
      <a:accent6>
        <a:srgbClr val="42A0AC"/>
      </a:accent6>
      <a:hlink>
        <a:srgbClr val="007FAE"/>
      </a:hlink>
      <a:folHlink>
        <a:srgbClr val="007F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Multiphoto">
  <a:themeElements>
    <a:clrScheme name="DFI Custom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44546A"/>
      </a:accent1>
      <a:accent2>
        <a:srgbClr val="FCA129"/>
      </a:accent2>
      <a:accent3>
        <a:srgbClr val="4B9CD3"/>
      </a:accent3>
      <a:accent4>
        <a:srgbClr val="E65042"/>
      </a:accent4>
      <a:accent5>
        <a:srgbClr val="6954A2"/>
      </a:accent5>
      <a:accent6>
        <a:srgbClr val="42A0AC"/>
      </a:accent6>
      <a:hlink>
        <a:srgbClr val="007FAE"/>
      </a:hlink>
      <a:folHlink>
        <a:srgbClr val="007F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Blank">
  <a:themeElements>
    <a:clrScheme name="DFI Custom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44546A"/>
      </a:accent1>
      <a:accent2>
        <a:srgbClr val="FCA129"/>
      </a:accent2>
      <a:accent3>
        <a:srgbClr val="4B9CD3"/>
      </a:accent3>
      <a:accent4>
        <a:srgbClr val="E65042"/>
      </a:accent4>
      <a:accent5>
        <a:srgbClr val="6954A2"/>
      </a:accent5>
      <a:accent6>
        <a:srgbClr val="42A0AC"/>
      </a:accent6>
      <a:hlink>
        <a:srgbClr val="007FAE"/>
      </a:hlink>
      <a:folHlink>
        <a:srgbClr val="007F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Closing Slide">
  <a:themeElements>
    <a:clrScheme name="DFI Custom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44546A"/>
      </a:accent1>
      <a:accent2>
        <a:srgbClr val="FCA129"/>
      </a:accent2>
      <a:accent3>
        <a:srgbClr val="4B9CD3"/>
      </a:accent3>
      <a:accent4>
        <a:srgbClr val="E65042"/>
      </a:accent4>
      <a:accent5>
        <a:srgbClr val="6954A2"/>
      </a:accent5>
      <a:accent6>
        <a:srgbClr val="42A0AC"/>
      </a:accent6>
      <a:hlink>
        <a:srgbClr val="007FAE"/>
      </a:hlink>
      <a:folHlink>
        <a:srgbClr val="007F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613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2D50760-3A41-4E3D-B96A-8C9DFBEC7B32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2493</Words>
  <Application>Microsoft Macintosh PowerPoint</Application>
  <PresentationFormat>On-screen Show (16:9)</PresentationFormat>
  <Paragraphs>397</Paragraphs>
  <Slides>45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Arial</vt:lpstr>
      <vt:lpstr>Calibri</vt:lpstr>
      <vt:lpstr>Courier New</vt:lpstr>
      <vt:lpstr>Symbol</vt:lpstr>
      <vt:lpstr>Times New Roman</vt:lpstr>
      <vt:lpstr>Cover Slide</vt:lpstr>
      <vt:lpstr>Divider Slide</vt:lpstr>
      <vt:lpstr>Basic Text</vt:lpstr>
      <vt:lpstr>Half Page Image</vt:lpstr>
      <vt:lpstr>2/3 Image and Text</vt:lpstr>
      <vt:lpstr>Multiphoto</vt:lpstr>
      <vt:lpstr>Blank</vt:lpstr>
      <vt:lpstr>Closing Slide</vt:lpstr>
      <vt:lpstr>DFI Project Update 3 Downtown Opportunity Site &amp; Phase 1 Predevelopment</vt:lpstr>
      <vt:lpstr>Agenda</vt:lpstr>
      <vt:lpstr>Development Finance Initiative</vt:lpstr>
      <vt:lpstr>DFI Engagement </vt:lpstr>
      <vt:lpstr>DFI Pre-Development Process</vt:lpstr>
      <vt:lpstr>Opportunity Site ID: Downtown Salisbury</vt:lpstr>
      <vt:lpstr>Project Timeline</vt:lpstr>
      <vt:lpstr>Market Analysis</vt:lpstr>
      <vt:lpstr>Market Analysis Process</vt:lpstr>
      <vt:lpstr>Adjustments for COVID-19</vt:lpstr>
      <vt:lpstr>Office</vt:lpstr>
      <vt:lpstr>Salisbury Office Market Area</vt:lpstr>
      <vt:lpstr>Slow Office Delivery in Market Area</vt:lpstr>
      <vt:lpstr>Vacancy and Rents have Decreased Over Time</vt:lpstr>
      <vt:lpstr>Downtown Office Demand</vt:lpstr>
      <vt:lpstr>COVID-19 Impact on Office</vt:lpstr>
      <vt:lpstr>Office Market Summary</vt:lpstr>
      <vt:lpstr>Retail</vt:lpstr>
      <vt:lpstr>Salisbury Retail Trade Area</vt:lpstr>
      <vt:lpstr>Declining Vacancy, Modest Rent Growth</vt:lpstr>
      <vt:lpstr>Retail Supply In the Pipeline</vt:lpstr>
      <vt:lpstr>Low Retail Demand in Downtown Salisbury</vt:lpstr>
      <vt:lpstr>COVID-19 Impact on Retail </vt:lpstr>
      <vt:lpstr>Retail Trade Area Summary</vt:lpstr>
      <vt:lpstr>Multifamily</vt:lpstr>
      <vt:lpstr>Salisbury Multi-Family Market Area</vt:lpstr>
      <vt:lpstr>Multifamily Delivery in the Market Area</vt:lpstr>
      <vt:lpstr>Multifamily Market Demand</vt:lpstr>
      <vt:lpstr>Downtown Multifamily Commands Higher Rents</vt:lpstr>
      <vt:lpstr>Spotlight: Empire Hotel 212-228 S. Main St.</vt:lpstr>
      <vt:lpstr>COVID-19 Impact on Multifamily</vt:lpstr>
      <vt:lpstr>Multifamily Market Summary</vt:lpstr>
      <vt:lpstr>Hospitality</vt:lpstr>
      <vt:lpstr>Salisbury Hospitality Trade Area</vt:lpstr>
      <vt:lpstr>Smith Travel Reports and Hotel Indicators </vt:lpstr>
      <vt:lpstr>Hospitality Markets Comparison</vt:lpstr>
      <vt:lpstr>Sustained Year-Round Occupancy: Jan. – Dec. 2019</vt:lpstr>
      <vt:lpstr>Sustained Weekday Occupancy: April 2019 – March 2020</vt:lpstr>
      <vt:lpstr>Downtown Demand/Feasibility Indicators</vt:lpstr>
      <vt:lpstr>Florence SC – Downtown Hotel Success</vt:lpstr>
      <vt:lpstr>COVID Impacts on Hospitality</vt:lpstr>
      <vt:lpstr>Summary Hospitality Market Findings</vt:lpstr>
      <vt:lpstr>Next Steps</vt:lpstr>
      <vt:lpstr>Salisbury 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DFI Project Update 3 Downtown Opportunity Site &amp; Phase 1 Predevelopment</dc:title>
  <dc:creator>Turner, Sonyia C</dc:creator>
  <cp:lastModifiedBy>Turner, Sonyia C</cp:lastModifiedBy>
  <cp:revision>25</cp:revision>
  <dcterms:created xsi:type="dcterms:W3CDTF">2020-08-17T13:40:12Z</dcterms:created>
  <dcterms:modified xsi:type="dcterms:W3CDTF">2020-08-19T19:09:40Z</dcterms:modified>
</cp:coreProperties>
</file>